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6" r:id="rId2"/>
    <p:sldId id="303" r:id="rId3"/>
    <p:sldId id="304" r:id="rId4"/>
    <p:sldId id="305" r:id="rId5"/>
    <p:sldId id="306" r:id="rId6"/>
    <p:sldId id="330" r:id="rId7"/>
    <p:sldId id="310" r:id="rId8"/>
    <p:sldId id="307" r:id="rId9"/>
    <p:sldId id="331" r:id="rId10"/>
    <p:sldId id="313" r:id="rId11"/>
    <p:sldId id="315" r:id="rId12"/>
    <p:sldId id="332" r:id="rId13"/>
    <p:sldId id="290" r:id="rId14"/>
    <p:sldId id="257" r:id="rId15"/>
    <p:sldId id="258" r:id="rId16"/>
    <p:sldId id="259" r:id="rId17"/>
    <p:sldId id="260" r:id="rId18"/>
    <p:sldId id="282" r:id="rId19"/>
    <p:sldId id="295" r:id="rId20"/>
    <p:sldId id="294" r:id="rId21"/>
    <p:sldId id="322" r:id="rId22"/>
    <p:sldId id="333" r:id="rId23"/>
    <p:sldId id="318" r:id="rId24"/>
    <p:sldId id="319" r:id="rId25"/>
    <p:sldId id="320" r:id="rId26"/>
    <p:sldId id="321" r:id="rId27"/>
    <p:sldId id="329" r:id="rId28"/>
    <p:sldId id="302" r:id="rId29"/>
    <p:sldId id="326" r:id="rId30"/>
    <p:sldId id="327"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96" d="100"/>
          <a:sy n="96" d="100"/>
        </p:scale>
        <p:origin x="1085" y="1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FEA41-DDD6-4FB8-854C-43CF782FFF63}" type="datetimeFigureOut">
              <a:rPr lang="en-US" smtClean="0"/>
              <a:pPr/>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289D8-93F1-4D23-A529-0EA491E6E9FE}" type="slidenum">
              <a:rPr lang="en-US" smtClean="0"/>
              <a:pPr/>
              <a:t>‹#›</a:t>
            </a:fld>
            <a:endParaRPr lang="en-US"/>
          </a:p>
        </p:txBody>
      </p:sp>
    </p:spTree>
    <p:extLst>
      <p:ext uri="{BB962C8B-B14F-4D97-AF65-F5344CB8AC3E}">
        <p14:creationId xmlns:p14="http://schemas.microsoft.com/office/powerpoint/2010/main" val="340695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pp.gsfc.nasa.gov/viirs.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earthobservatory.nasa.gov/IOTD/view.php?id=79008" TargetMode="External"/><Relationship Id="rId4" Type="http://schemas.openxmlformats.org/officeDocument/2006/relationships/hyperlink" Target="http://npp.gsfc.nasa.go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33F5B7-8D4C-1245-A37D-E709F16E75A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7324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281F7-5AB3-DB45-9335-AE3CDCAE4FEF}" type="slidenum">
              <a:rPr lang="en-US">
                <a:solidFill>
                  <a:srgbClr val="000000"/>
                </a:solidFill>
              </a:rPr>
              <a:pPr/>
              <a:t>25</a:t>
            </a:fld>
            <a:endParaRPr lang="en-US">
              <a:solidFill>
                <a:srgbClr val="000000"/>
              </a:solidFill>
            </a:endParaRPr>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157773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281F7-5AB3-DB45-9335-AE3CDCAE4FEF}" type="slidenum">
              <a:rPr lang="en-US">
                <a:solidFill>
                  <a:srgbClr val="000000"/>
                </a:solidFill>
              </a:rPr>
              <a:pPr/>
              <a:t>26</a:t>
            </a:fld>
            <a:endParaRPr lang="en-US">
              <a:solidFill>
                <a:srgbClr val="000000"/>
              </a:solidFill>
            </a:endParaRPr>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425388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24578" name="Rectangle 3"/>
          <p:cNvSpPr>
            <a:spLocks noGrp="1"/>
          </p:cNvSpPr>
          <p:nvPr>
            <p:ph type="body" idx="1"/>
          </p:nvPr>
        </p:nvSpPr>
        <p:spPr>
          <a:xfrm>
            <a:off x="686112" y="4343403"/>
            <a:ext cx="5485778" cy="4113235"/>
          </a:xfrm>
          <a:noFill/>
          <a:ln/>
        </p:spPr>
        <p:txBody>
          <a:bodyPr/>
          <a:lstStyle/>
          <a:p>
            <a:endParaRPr lang="en-US" dirty="0" smtClean="0"/>
          </a:p>
        </p:txBody>
      </p:sp>
    </p:spTree>
    <p:extLst>
      <p:ext uri="{BB962C8B-B14F-4D97-AF65-F5344CB8AC3E}">
        <p14:creationId xmlns:p14="http://schemas.microsoft.com/office/powerpoint/2010/main" val="87643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NPP Satellite Acquires First ATMS Measurements</a:t>
            </a:r>
            <a:r>
              <a:rPr lang="en-US" dirty="0" smtClean="0"/>
              <a:t> The image shows the ATMS channel 18 data, which measures water vapor in the lower atmosphere. Tropical Storm Sean is visible in the data, as the patch of blue, in the Atlantic off the coast of the Southeastern United States. </a:t>
            </a:r>
            <a:endParaRPr lang="en-US" dirty="0"/>
          </a:p>
        </p:txBody>
      </p:sp>
      <p:sp>
        <p:nvSpPr>
          <p:cNvPr id="4" name="Slide Number Placeholder 3"/>
          <p:cNvSpPr>
            <a:spLocks noGrp="1"/>
          </p:cNvSpPr>
          <p:nvPr>
            <p:ph type="sldNum" sz="quarter" idx="10"/>
          </p:nvPr>
        </p:nvSpPr>
        <p:spPr/>
        <p:txBody>
          <a:bodyPr/>
          <a:lstStyle/>
          <a:p>
            <a:pPr>
              <a:defRPr/>
            </a:pPr>
            <a:fld id="{24E93F41-4C77-41B2-A184-7E30D0DA81E0}" type="slidenum">
              <a:rPr lang="zh-CN" altLang="en-US" smtClean="0"/>
              <a:pPr>
                <a:defRPr/>
              </a:pPr>
              <a:t>6</a:t>
            </a:fld>
            <a:endParaRPr lang="en-US" altLang="zh-CN"/>
          </a:p>
        </p:txBody>
      </p:sp>
    </p:spTree>
    <p:extLst>
      <p:ext uri="{BB962C8B-B14F-4D97-AF65-F5344CB8AC3E}">
        <p14:creationId xmlns:p14="http://schemas.microsoft.com/office/powerpoint/2010/main" val="54012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4BFB5-EC5A-4118-A87C-802A7E3804CB}" type="slidenum">
              <a:rPr lang="zh-CN" altLang="en-US">
                <a:solidFill>
                  <a:prstClr val="black"/>
                </a:solidFill>
              </a:rPr>
              <a:pPr/>
              <a:t>8</a:t>
            </a:fld>
            <a:endParaRPr lang="en-US" altLang="zh-CN">
              <a:solidFill>
                <a:prstClr val="black"/>
              </a:solidFill>
            </a:endParaRPr>
          </a:p>
        </p:txBody>
      </p:sp>
      <p:sp>
        <p:nvSpPr>
          <p:cNvPr id="97282" name="Rectangle 2"/>
          <p:cNvSpPr>
            <a:spLocks noGrp="1" noRot="1" noChangeAspect="1" noChangeArrowheads="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zh-CN" altLang="en-US"/>
          </a:p>
        </p:txBody>
      </p:sp>
    </p:spTree>
    <p:extLst>
      <p:ext uri="{BB962C8B-B14F-4D97-AF65-F5344CB8AC3E}">
        <p14:creationId xmlns:p14="http://schemas.microsoft.com/office/powerpoint/2010/main" val="115824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NPP Satellite Acquires First ATMS Measurements</a:t>
            </a:r>
            <a:r>
              <a:rPr lang="en-US" dirty="0" smtClean="0"/>
              <a:t> The image shows the ATMS channel 18 data, which measures water vapor in the lower atmosphere. Tropical Storm Sean is visible in the data, as the patch of blue, in the Atlantic off the coast of the Southeastern United States. </a:t>
            </a:r>
            <a:endParaRPr lang="en-US" dirty="0"/>
          </a:p>
        </p:txBody>
      </p:sp>
      <p:sp>
        <p:nvSpPr>
          <p:cNvPr id="4" name="Slide Number Placeholder 3"/>
          <p:cNvSpPr>
            <a:spLocks noGrp="1"/>
          </p:cNvSpPr>
          <p:nvPr>
            <p:ph type="sldNum" sz="quarter" idx="10"/>
          </p:nvPr>
        </p:nvSpPr>
        <p:spPr/>
        <p:txBody>
          <a:bodyPr/>
          <a:lstStyle/>
          <a:p>
            <a:pPr>
              <a:defRPr/>
            </a:pPr>
            <a:fld id="{24E93F41-4C77-41B2-A184-7E30D0DA81E0}" type="slidenum">
              <a:rPr lang="zh-CN" altLang="en-US" smtClean="0">
                <a:solidFill>
                  <a:prstClr val="black"/>
                </a:solidFill>
              </a:rPr>
              <a:pPr>
                <a:defRPr/>
              </a:pPr>
              <a:t>9</a:t>
            </a:fld>
            <a:endParaRPr lang="en-US" altLang="zh-CN">
              <a:solidFill>
                <a:prstClr val="black"/>
              </a:solidFill>
            </a:endParaRPr>
          </a:p>
        </p:txBody>
      </p:sp>
    </p:spTree>
    <p:extLst>
      <p:ext uri="{BB962C8B-B14F-4D97-AF65-F5344CB8AC3E}">
        <p14:creationId xmlns:p14="http://schemas.microsoft.com/office/powerpoint/2010/main" val="351328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A94C33-8FCD-4A76-9388-05409D11457B}" type="slidenum">
              <a:rPr lang="en-US" smtClean="0"/>
              <a:pPr/>
              <a:t>10</a:t>
            </a:fld>
            <a:endParaRPr lang="en-US"/>
          </a:p>
        </p:txBody>
      </p:sp>
    </p:spTree>
    <p:extLst>
      <p:ext uri="{BB962C8B-B14F-4D97-AF65-F5344CB8AC3E}">
        <p14:creationId xmlns:p14="http://schemas.microsoft.com/office/powerpoint/2010/main" val="239309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on August 28, 2012, the </a:t>
            </a:r>
            <a:r>
              <a:rPr lang="en-US" dirty="0" smtClean="0">
                <a:hlinkClick r:id="rId3"/>
              </a:rPr>
              <a:t>Visible Infrared Imaging Radiometer Suite</a:t>
            </a:r>
            <a:r>
              <a:rPr lang="en-US" dirty="0" smtClean="0"/>
              <a:t> (VIIRS) on the </a:t>
            </a:r>
            <a:r>
              <a:rPr lang="en-US" dirty="0" err="1" smtClean="0">
                <a:hlinkClick r:id="rId4"/>
              </a:rPr>
              <a:t>Suomi</a:t>
            </a:r>
            <a:r>
              <a:rPr lang="en-US" dirty="0" smtClean="0">
                <a:hlinkClick r:id="rId4"/>
              </a:rPr>
              <a:t>-NPP</a:t>
            </a:r>
            <a:r>
              <a:rPr lang="en-US" dirty="0" smtClean="0"/>
              <a:t> satellite captured this nighttime view of </a:t>
            </a:r>
            <a:r>
              <a:rPr lang="en-US" dirty="0" smtClean="0">
                <a:hlinkClick r:id="rId5"/>
              </a:rPr>
              <a:t>Tropical Storm Isaac</a:t>
            </a:r>
            <a:r>
              <a:rPr lang="en-US" dirty="0" smtClean="0"/>
              <a:t> and the cities near the Gulf Coast of the United States. The image was acquired just after local midnight by the VIIRS “day-night band,” which detects light in a range of wavelengths from green to near-infrared and uses light intensification to enable the detection of dim signals. In this case, the clouds of Isaac were lit by moonlight.</a:t>
            </a:r>
            <a:endParaRPr lang="en-US" dirty="0"/>
          </a:p>
        </p:txBody>
      </p:sp>
      <p:sp>
        <p:nvSpPr>
          <p:cNvPr id="4" name="Slide Number Placeholder 3"/>
          <p:cNvSpPr>
            <a:spLocks noGrp="1"/>
          </p:cNvSpPr>
          <p:nvPr>
            <p:ph type="sldNum" sz="quarter" idx="10"/>
          </p:nvPr>
        </p:nvSpPr>
        <p:spPr/>
        <p:txBody>
          <a:bodyPr/>
          <a:lstStyle/>
          <a:p>
            <a:pPr>
              <a:defRPr/>
            </a:pPr>
            <a:fld id="{24E93F41-4C77-41B2-A184-7E30D0DA81E0}" type="slidenum">
              <a:rPr lang="zh-CN" altLang="en-US" smtClean="0"/>
              <a:pPr>
                <a:defRPr/>
              </a:pPr>
              <a:t>12</a:t>
            </a:fld>
            <a:endParaRPr lang="en-US" altLang="zh-CN"/>
          </a:p>
        </p:txBody>
      </p:sp>
    </p:spTree>
    <p:extLst>
      <p:ext uri="{BB962C8B-B14F-4D97-AF65-F5344CB8AC3E}">
        <p14:creationId xmlns:p14="http://schemas.microsoft.com/office/powerpoint/2010/main" val="173947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1" y="4343400"/>
            <a:ext cx="5486399" cy="4114800"/>
          </a:xfrm>
          <a:prstGeom prst="rect">
            <a:avLst/>
          </a:prstGeom>
          <a:noFill/>
          <a:ln>
            <a:noFill/>
          </a:ln>
        </p:spPr>
        <p:txBody>
          <a:bodyPr lIns="91417" tIns="45695" rIns="91417" bIns="45695" anchor="t" anchorCtr="0">
            <a:noAutofit/>
          </a:bodyPr>
          <a:lstStyle/>
          <a:p>
            <a:pPr>
              <a:buSzPct val="25000"/>
            </a:pPr>
            <a:r>
              <a:rPr lang="en-US" dirty="0">
                <a:solidFill>
                  <a:schemeClr val="dk1"/>
                </a:solidFill>
                <a:latin typeface="Calibri"/>
                <a:ea typeface="Calibri"/>
                <a:cs typeface="Calibri"/>
                <a:sym typeface="Calibri"/>
              </a:rPr>
              <a:t>From SDR provisional presentation with new notes by L. Flynn.</a:t>
            </a:r>
          </a:p>
        </p:txBody>
      </p:sp>
      <p:sp>
        <p:nvSpPr>
          <p:cNvPr id="222" name="Shape 222"/>
          <p:cNvSpPr txBox="1">
            <a:spLocks noGrp="1"/>
          </p:cNvSpPr>
          <p:nvPr>
            <p:ph type="sldNum" idx="12"/>
          </p:nvPr>
        </p:nvSpPr>
        <p:spPr>
          <a:xfrm>
            <a:off x="3884613" y="8685213"/>
            <a:ext cx="2971799" cy="457200"/>
          </a:xfrm>
          <a:prstGeom prst="rect">
            <a:avLst/>
          </a:prstGeom>
          <a:noFill/>
          <a:ln>
            <a:noFill/>
          </a:ln>
        </p:spPr>
        <p:txBody>
          <a:bodyPr lIns="91417" tIns="45695" rIns="91417" bIns="45695" anchor="b" anchorCtr="0">
            <a:noAutofit/>
          </a:bodyPr>
          <a:lstStyle/>
          <a:p>
            <a:pPr>
              <a:buSzPct val="25000"/>
            </a:pPr>
            <a:r>
              <a:rPr lang="en-US"/>
              <a:t> </a:t>
            </a:r>
          </a:p>
        </p:txBody>
      </p:sp>
    </p:spTree>
    <p:extLst>
      <p:ext uri="{BB962C8B-B14F-4D97-AF65-F5344CB8AC3E}">
        <p14:creationId xmlns:p14="http://schemas.microsoft.com/office/powerpoint/2010/main" val="240025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1" y="4343400"/>
            <a:ext cx="5486399" cy="4114800"/>
          </a:xfrm>
          <a:prstGeom prst="rect">
            <a:avLst/>
          </a:prstGeom>
          <a:noFill/>
          <a:ln>
            <a:noFill/>
          </a:ln>
        </p:spPr>
        <p:txBody>
          <a:bodyPr lIns="91417" tIns="45695" rIns="91417" bIns="45695" anchor="t" anchorCtr="0">
            <a:noAutofit/>
          </a:bodyPr>
          <a:lstStyle/>
          <a:p>
            <a:pPr>
              <a:buSzPct val="25000"/>
            </a:pPr>
            <a:r>
              <a:rPr lang="en-US" dirty="0">
                <a:solidFill>
                  <a:schemeClr val="dk1"/>
                </a:solidFill>
                <a:latin typeface="Calibri"/>
                <a:ea typeface="Calibri"/>
                <a:cs typeface="Calibri"/>
                <a:sym typeface="Calibri"/>
              </a:rPr>
              <a:t>From C. Pan SDR Provisional.</a:t>
            </a:r>
          </a:p>
          <a:p>
            <a:pPr>
              <a:buSzPct val="25000"/>
            </a:pPr>
            <a:r>
              <a:rPr lang="en-US" dirty="0">
                <a:solidFill>
                  <a:schemeClr val="dk1"/>
                </a:solidFill>
                <a:latin typeface="Calibri"/>
                <a:ea typeface="Calibri"/>
                <a:cs typeface="Calibri"/>
                <a:sym typeface="Calibri"/>
              </a:rPr>
              <a:t>New notes from L. Flynn.</a:t>
            </a:r>
          </a:p>
        </p:txBody>
      </p:sp>
      <p:sp>
        <p:nvSpPr>
          <p:cNvPr id="126" name="Shape 126"/>
          <p:cNvSpPr txBox="1">
            <a:spLocks noGrp="1"/>
          </p:cNvSpPr>
          <p:nvPr>
            <p:ph type="sldNum" idx="12"/>
          </p:nvPr>
        </p:nvSpPr>
        <p:spPr>
          <a:xfrm>
            <a:off x="3884613" y="8685213"/>
            <a:ext cx="2971799" cy="457200"/>
          </a:xfrm>
          <a:prstGeom prst="rect">
            <a:avLst/>
          </a:prstGeom>
          <a:noFill/>
          <a:ln>
            <a:noFill/>
          </a:ln>
        </p:spPr>
        <p:txBody>
          <a:bodyPr lIns="91417" tIns="45695" rIns="91417" bIns="45695" anchor="b" anchorCtr="0">
            <a:noAutofit/>
          </a:bodyPr>
          <a:lstStyle/>
          <a:p>
            <a:pPr>
              <a:buSzPct val="25000"/>
            </a:pPr>
            <a:r>
              <a:rPr lang="en-US"/>
              <a:t> </a:t>
            </a:r>
          </a:p>
        </p:txBody>
      </p:sp>
    </p:spTree>
    <p:extLst>
      <p:ext uri="{BB962C8B-B14F-4D97-AF65-F5344CB8AC3E}">
        <p14:creationId xmlns:p14="http://schemas.microsoft.com/office/powerpoint/2010/main" val="212278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EE930-5BD3-4AB5-9C91-85D68E612F6C}" type="slidenum">
              <a:rPr lang="en-US" smtClean="0"/>
              <a:pPr/>
              <a:t>‹#›</a:t>
            </a:fld>
            <a:endParaRPr lang="en-US"/>
          </a:p>
        </p:txBody>
      </p:sp>
      <p:sp>
        <p:nvSpPr>
          <p:cNvPr id="7" name="AutoShape 2" descr="Image result for noaa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EE930-5BD3-4AB5-9C91-85D68E612F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EE930-5BD3-4AB5-9C91-85D68E612F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EE930-5BD3-4AB5-9C91-85D68E612F6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EE930-5BD3-4AB5-9C91-85D68E612F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EE930-5BD3-4AB5-9C91-85D68E612F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EE930-5BD3-4AB5-9C91-85D68E612F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EE930-5BD3-4AB5-9C91-85D68E612F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EE930-5BD3-4AB5-9C91-85D68E612F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EE930-5BD3-4AB5-9C91-85D68E612F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4A6FB-B20B-4BAB-927F-0EF463470763}" type="datetimeFigureOut">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EE930-5BD3-4AB5-9C91-85D68E612F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4A6FB-B20B-4BAB-927F-0EF463470763}" type="datetimeFigureOut">
              <a:rPr lang="en-US" smtClean="0"/>
              <a:pPr/>
              <a:t>11/17/2014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EE930-5BD3-4AB5-9C91-85D68E612F6C}" type="slidenum">
              <a:rPr lang="en-US" smtClean="0"/>
              <a:pPr/>
              <a:t>‹#›</a:t>
            </a:fld>
            <a:endParaRPr lang="en-US"/>
          </a:p>
        </p:txBody>
      </p:sp>
      <p:pic>
        <p:nvPicPr>
          <p:cNvPr id="8" name="Picture 4" descr="http://www.nssl.noaa.gov/news/logos/noaa_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87488"/>
            <a:ext cx="835025" cy="7411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acintosh HD:Users:gtiona:Documents:GI_info:GI - NPP:Instruments:CERES:CERES LaRC F2F 012808:"/>
          <p:cNvPicPr>
            <a:picLocks noChangeAspect="1" noChangeArrowheads="1"/>
          </p:cNvPicPr>
          <p:nvPr userDrawn="1"/>
        </p:nvPicPr>
        <p:blipFill>
          <a:blip r:embed="rId14" cstate="print"/>
          <a:srcRect/>
          <a:stretch>
            <a:fillRect/>
          </a:stretch>
        </p:blipFill>
        <p:spPr bwMode="auto">
          <a:xfrm>
            <a:off x="8267907" y="51464"/>
            <a:ext cx="884560" cy="77720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 Id="rId5" Type="http://schemas.openxmlformats.org/officeDocument/2006/relationships/image" Target="../media/image19.tiff"/><Relationship Id="rId4" Type="http://schemas.openxmlformats.org/officeDocument/2006/relationships/image" Target="../media/image18.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dx.doi.org/10.1175/JTECH-D-13-00054.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6200" y="1295400"/>
            <a:ext cx="9144000" cy="1600200"/>
          </a:xfrm>
        </p:spPr>
        <p:txBody>
          <a:bodyPr>
            <a:normAutofit/>
          </a:bodyPr>
          <a:lstStyle/>
          <a:p>
            <a:r>
              <a:rPr lang="en-US" sz="4500" b="1" dirty="0" err="1" smtClean="0"/>
              <a:t>Suomi</a:t>
            </a:r>
            <a:r>
              <a:rPr lang="en-US" sz="4500" b="1" dirty="0" smtClean="0"/>
              <a:t> NPP SDR Data Quality </a:t>
            </a:r>
            <a:br>
              <a:rPr lang="en-US" sz="4500" b="1" dirty="0" smtClean="0"/>
            </a:br>
            <a:r>
              <a:rPr lang="en-US" sz="4500" b="1" dirty="0" smtClean="0"/>
              <a:t>and IDPS </a:t>
            </a:r>
            <a:endParaRPr lang="en-US" sz="4500" b="1" dirty="0"/>
          </a:p>
        </p:txBody>
      </p:sp>
      <p:sp>
        <p:nvSpPr>
          <p:cNvPr id="5123" name="Subtitle 2"/>
          <p:cNvSpPr>
            <a:spLocks noGrp="1"/>
          </p:cNvSpPr>
          <p:nvPr>
            <p:ph type="subTitle" idx="1"/>
          </p:nvPr>
        </p:nvSpPr>
        <p:spPr>
          <a:xfrm>
            <a:off x="228600" y="3429000"/>
            <a:ext cx="8915400" cy="3200400"/>
          </a:xfrm>
        </p:spPr>
        <p:txBody>
          <a:bodyPr>
            <a:normAutofit fontScale="92500" lnSpcReduction="20000"/>
          </a:bodyPr>
          <a:lstStyle/>
          <a:p>
            <a:r>
              <a:rPr lang="en-US" sz="2800" dirty="0" err="1" smtClean="0">
                <a:solidFill>
                  <a:schemeClr val="tx1"/>
                </a:solidFill>
              </a:rPr>
              <a:t>Changyong</a:t>
            </a:r>
            <a:r>
              <a:rPr lang="en-US" sz="2800" dirty="0" smtClean="0">
                <a:solidFill>
                  <a:schemeClr val="tx1"/>
                </a:solidFill>
              </a:rPr>
              <a:t> Cao, Ph. D.</a:t>
            </a:r>
          </a:p>
          <a:p>
            <a:r>
              <a:rPr lang="en-US" sz="1600" dirty="0" smtClean="0">
                <a:solidFill>
                  <a:schemeClr val="tx1"/>
                </a:solidFill>
                <a:latin typeface="+mj-lt"/>
              </a:rPr>
              <a:t>VIIRS SDR Team Lead</a:t>
            </a:r>
          </a:p>
          <a:p>
            <a:r>
              <a:rPr lang="en-US" sz="1600" dirty="0" smtClean="0">
                <a:solidFill>
                  <a:schemeClr val="tx1"/>
                </a:solidFill>
                <a:latin typeface="+mj-lt"/>
              </a:rPr>
              <a:t>NOAA/NESDIS/STAR</a:t>
            </a:r>
            <a:endParaRPr lang="en-US" altLang="zh-CN" sz="1600" dirty="0">
              <a:latin typeface="+mj-lt"/>
              <a:ea typeface="宋体" pitchFamily="-107" charset="-122"/>
              <a:cs typeface="Times New Roman" pitchFamily="18" charset="0"/>
            </a:endParaRPr>
          </a:p>
          <a:p>
            <a:pPr>
              <a:lnSpc>
                <a:spcPct val="50000"/>
              </a:lnSpc>
            </a:pPr>
            <a:endParaRPr lang="en-US" altLang="zh-CN" sz="1600" dirty="0">
              <a:latin typeface="Times New Roman" pitchFamily="18" charset="0"/>
              <a:ea typeface="宋体" pitchFamily="-107" charset="-122"/>
              <a:cs typeface="Times New Roman" pitchFamily="18" charset="0"/>
            </a:endParaRPr>
          </a:p>
          <a:p>
            <a:pPr>
              <a:lnSpc>
                <a:spcPct val="90000"/>
              </a:lnSpc>
            </a:pPr>
            <a:r>
              <a:rPr lang="en-US" altLang="zh-CN" sz="1800" i="1" dirty="0" smtClean="0">
                <a:solidFill>
                  <a:schemeClr val="tx1"/>
                </a:solidFill>
                <a:latin typeface="+mj-lt"/>
                <a:ea typeface="宋体" pitchFamily="-107" charset="-122"/>
                <a:cs typeface="Times New Roman" pitchFamily="18" charset="0"/>
              </a:rPr>
              <a:t>With contributed from:  </a:t>
            </a:r>
            <a:r>
              <a:rPr lang="en-US" altLang="zh-CN" sz="1800" i="1" dirty="0" err="1" smtClean="0">
                <a:solidFill>
                  <a:schemeClr val="tx1"/>
                </a:solidFill>
                <a:latin typeface="+mj-lt"/>
                <a:ea typeface="宋体" pitchFamily="-107" charset="-122"/>
                <a:cs typeface="Times New Roman" pitchFamily="18" charset="0"/>
              </a:rPr>
              <a:t>Fuzhong</a:t>
            </a:r>
            <a:r>
              <a:rPr lang="en-US" altLang="zh-CN" sz="1800" i="1" dirty="0" smtClean="0">
                <a:solidFill>
                  <a:schemeClr val="tx1"/>
                </a:solidFill>
                <a:latin typeface="+mj-lt"/>
                <a:ea typeface="宋体" pitchFamily="-107" charset="-122"/>
                <a:cs typeface="Times New Roman" pitchFamily="18" charset="0"/>
              </a:rPr>
              <a:t> </a:t>
            </a:r>
            <a:r>
              <a:rPr lang="en-US" altLang="zh-CN" sz="1800" i="1" dirty="0" err="1" smtClean="0">
                <a:solidFill>
                  <a:schemeClr val="tx1"/>
                </a:solidFill>
                <a:latin typeface="+mj-lt"/>
                <a:ea typeface="宋体" pitchFamily="-107" charset="-122"/>
                <a:cs typeface="Times New Roman" pitchFamily="18" charset="0"/>
              </a:rPr>
              <a:t>Weng</a:t>
            </a:r>
            <a:r>
              <a:rPr lang="en-US" altLang="zh-CN" sz="1800" i="1" dirty="0" smtClean="0">
                <a:solidFill>
                  <a:schemeClr val="tx1"/>
                </a:solidFill>
                <a:latin typeface="+mj-lt"/>
                <a:ea typeface="宋体" pitchFamily="-107" charset="-122"/>
                <a:cs typeface="Times New Roman" pitchFamily="18" charset="0"/>
              </a:rPr>
              <a:t>, Yong </a:t>
            </a:r>
            <a:r>
              <a:rPr lang="en-US" altLang="zh-CN" sz="1800" i="1" dirty="0">
                <a:solidFill>
                  <a:schemeClr val="tx1"/>
                </a:solidFill>
                <a:latin typeface="+mj-lt"/>
                <a:ea typeface="宋体" pitchFamily="-107" charset="-122"/>
                <a:cs typeface="Times New Roman" pitchFamily="18" charset="0"/>
              </a:rPr>
              <a:t>Han, </a:t>
            </a:r>
            <a:r>
              <a:rPr lang="en-US" altLang="zh-CN" sz="1800" i="1" dirty="0" smtClean="0">
                <a:solidFill>
                  <a:schemeClr val="tx1"/>
                </a:solidFill>
                <a:latin typeface="+mj-lt"/>
                <a:ea typeface="宋体" pitchFamily="-107" charset="-122"/>
                <a:cs typeface="Times New Roman" pitchFamily="18" charset="0"/>
              </a:rPr>
              <a:t>Larry </a:t>
            </a:r>
            <a:r>
              <a:rPr lang="en-US" altLang="zh-CN" sz="1800" i="1" dirty="0">
                <a:solidFill>
                  <a:schemeClr val="tx1"/>
                </a:solidFill>
                <a:latin typeface="+mj-lt"/>
                <a:ea typeface="宋体" pitchFamily="-107" charset="-122"/>
                <a:cs typeface="Times New Roman" pitchFamily="18" charset="0"/>
              </a:rPr>
              <a:t>Flynn</a:t>
            </a:r>
            <a:r>
              <a:rPr lang="en-US" altLang="zh-CN" sz="1800" i="1" dirty="0" smtClean="0">
                <a:solidFill>
                  <a:schemeClr val="tx1"/>
                </a:solidFill>
                <a:latin typeface="+mj-lt"/>
                <a:ea typeface="宋体" pitchFamily="-107" charset="-122"/>
                <a:cs typeface="Times New Roman" pitchFamily="18" charset="0"/>
              </a:rPr>
              <a:t>,, </a:t>
            </a:r>
            <a:r>
              <a:rPr lang="en-US" altLang="zh-CN" sz="1800" i="1" dirty="0" err="1" smtClean="0">
                <a:solidFill>
                  <a:schemeClr val="tx1"/>
                </a:solidFill>
                <a:latin typeface="+mj-lt"/>
                <a:ea typeface="宋体" pitchFamily="-107" charset="-122"/>
                <a:cs typeface="Times New Roman" pitchFamily="18" charset="0"/>
              </a:rPr>
              <a:t>Ninghai</a:t>
            </a:r>
            <a:r>
              <a:rPr lang="en-US" altLang="zh-CN" sz="1800" i="1" dirty="0" smtClean="0">
                <a:solidFill>
                  <a:schemeClr val="tx1"/>
                </a:solidFill>
                <a:latin typeface="+mj-lt"/>
                <a:ea typeface="宋体" pitchFamily="-107" charset="-122"/>
                <a:cs typeface="Times New Roman" pitchFamily="18" charset="0"/>
              </a:rPr>
              <a:t> Sun, </a:t>
            </a:r>
          </a:p>
          <a:p>
            <a:pPr>
              <a:lnSpc>
                <a:spcPct val="90000"/>
              </a:lnSpc>
            </a:pPr>
            <a:r>
              <a:rPr lang="en-US" altLang="zh-CN" sz="1800" i="1" dirty="0" smtClean="0">
                <a:solidFill>
                  <a:schemeClr val="tx1"/>
                </a:solidFill>
                <a:latin typeface="+mj-lt"/>
                <a:ea typeface="宋体" pitchFamily="-107" charset="-122"/>
                <a:cs typeface="Times New Roman" pitchFamily="18" charset="0"/>
              </a:rPr>
              <a:t>and  all SDR team members</a:t>
            </a:r>
          </a:p>
          <a:p>
            <a:pPr>
              <a:lnSpc>
                <a:spcPct val="90000"/>
              </a:lnSpc>
            </a:pPr>
            <a:endParaRPr lang="en-US" altLang="zh-CN" sz="1800" i="1" dirty="0">
              <a:solidFill>
                <a:schemeClr val="tx1"/>
              </a:solidFill>
              <a:latin typeface="+mj-lt"/>
              <a:ea typeface="宋体" pitchFamily="-107" charset="-122"/>
              <a:cs typeface="Times New Roman" pitchFamily="18" charset="0"/>
            </a:endParaRPr>
          </a:p>
          <a:p>
            <a:pPr>
              <a:lnSpc>
                <a:spcPct val="90000"/>
              </a:lnSpc>
            </a:pPr>
            <a:r>
              <a:rPr lang="en-US" altLang="zh-CN" sz="1800" i="1" dirty="0" smtClean="0">
                <a:solidFill>
                  <a:schemeClr val="tx1"/>
                </a:solidFill>
                <a:latin typeface="+mj-lt"/>
                <a:ea typeface="宋体" pitchFamily="-107" charset="-122"/>
                <a:cs typeface="Times New Roman" pitchFamily="18" charset="0"/>
              </a:rPr>
              <a:t>Thanks to the workshop organizing committee, </a:t>
            </a:r>
          </a:p>
          <a:p>
            <a:pPr>
              <a:lnSpc>
                <a:spcPct val="90000"/>
              </a:lnSpc>
            </a:pPr>
            <a:r>
              <a:rPr lang="en-US" altLang="zh-CN" sz="1800" i="1" dirty="0" smtClean="0">
                <a:solidFill>
                  <a:schemeClr val="tx1"/>
                </a:solidFill>
                <a:ea typeface="宋体" pitchFamily="-107" charset="-122"/>
                <a:cs typeface="Times New Roman" pitchFamily="18" charset="0"/>
              </a:rPr>
              <a:t>Gary </a:t>
            </a:r>
            <a:r>
              <a:rPr lang="en-US" altLang="zh-CN" sz="1800" i="1" dirty="0" err="1">
                <a:solidFill>
                  <a:schemeClr val="tx1"/>
                </a:solidFill>
                <a:ea typeface="宋体" pitchFamily="-107" charset="-122"/>
                <a:cs typeface="Times New Roman" pitchFamily="18" charset="0"/>
              </a:rPr>
              <a:t>Jedlovec</a:t>
            </a:r>
            <a:r>
              <a:rPr lang="en-US" altLang="zh-CN" sz="1800" i="1" dirty="0">
                <a:solidFill>
                  <a:schemeClr val="tx1"/>
                </a:solidFill>
                <a:ea typeface="宋体" pitchFamily="-107" charset="-122"/>
                <a:cs typeface="Times New Roman" pitchFamily="18" charset="0"/>
              </a:rPr>
              <a:t> </a:t>
            </a:r>
            <a:r>
              <a:rPr lang="en-US" altLang="zh-CN" sz="1800" i="1" dirty="0" smtClean="0">
                <a:solidFill>
                  <a:schemeClr val="tx1"/>
                </a:solidFill>
                <a:ea typeface="宋体" pitchFamily="-107" charset="-122"/>
                <a:cs typeface="Times New Roman" pitchFamily="18" charset="0"/>
              </a:rPr>
              <a:t>, </a:t>
            </a:r>
            <a:r>
              <a:rPr lang="en-US" altLang="zh-CN" sz="1800" i="1" dirty="0" smtClean="0">
                <a:solidFill>
                  <a:schemeClr val="tx1"/>
                </a:solidFill>
                <a:latin typeface="+mj-lt"/>
                <a:ea typeface="宋体" pitchFamily="-107" charset="-122"/>
                <a:cs typeface="Times New Roman" pitchFamily="18" charset="0"/>
              </a:rPr>
              <a:t>Mitch Goldberg, and Jim Gleason for the invitation</a:t>
            </a:r>
            <a:endParaRPr lang="en-US" altLang="zh-CN" sz="1800" i="1" dirty="0">
              <a:solidFill>
                <a:schemeClr val="tx1"/>
              </a:solidFill>
              <a:latin typeface="+mj-lt"/>
              <a:ea typeface="宋体" pitchFamily="-107" charset="-122"/>
              <a:cs typeface="Times New Roman" pitchFamily="18" charset="0"/>
            </a:endParaRPr>
          </a:p>
          <a:p>
            <a:pPr eaLnBrk="1" hangingPunct="1"/>
            <a:endParaRPr lang="en-US" sz="1600" dirty="0" smtClean="0">
              <a:solidFill>
                <a:schemeClr val="tx1"/>
              </a:solidFill>
              <a:latin typeface="Times New Roman" pitchFamily="18" charset="0"/>
              <a:cs typeface="Times New Roman" pitchFamily="18" charset="0"/>
            </a:endParaRPr>
          </a:p>
          <a:p>
            <a:pPr eaLnBrk="1" hangingPunct="1"/>
            <a:endParaRPr lang="en-US" sz="1600" dirty="0" smtClean="0">
              <a:solidFill>
                <a:schemeClr val="tx1"/>
              </a:solidFill>
              <a:latin typeface="Times New Roman" pitchFamily="18" charset="0"/>
              <a:cs typeface="Times New Roman" pitchFamily="18" charset="0"/>
            </a:endParaRPr>
          </a:p>
          <a:p>
            <a:pPr eaLnBrk="1" hangingPunct="1"/>
            <a:r>
              <a:rPr lang="en-US" sz="1600" dirty="0" smtClean="0">
                <a:solidFill>
                  <a:schemeClr val="tx1"/>
                </a:solidFill>
                <a:latin typeface="+mj-lt"/>
                <a:cs typeface="Times New Roman" pitchFamily="18" charset="0"/>
              </a:rPr>
              <a:t>Second </a:t>
            </a:r>
            <a:r>
              <a:rPr lang="en-US" sz="1600" dirty="0" err="1" smtClean="0">
                <a:solidFill>
                  <a:schemeClr val="tx1"/>
                </a:solidFill>
                <a:latin typeface="+mj-lt"/>
                <a:cs typeface="Times New Roman" pitchFamily="18" charset="0"/>
              </a:rPr>
              <a:t>Suomi</a:t>
            </a:r>
            <a:r>
              <a:rPr lang="en-US" sz="1600" dirty="0" smtClean="0">
                <a:solidFill>
                  <a:schemeClr val="tx1"/>
                </a:solidFill>
                <a:latin typeface="+mj-lt"/>
                <a:cs typeface="Times New Roman" pitchFamily="18" charset="0"/>
              </a:rPr>
              <a:t> NPP  Applications Workshop</a:t>
            </a:r>
          </a:p>
          <a:p>
            <a:pPr eaLnBrk="1" hangingPunct="1"/>
            <a:r>
              <a:rPr lang="en-US" sz="1600" dirty="0" smtClean="0">
                <a:solidFill>
                  <a:schemeClr val="tx1"/>
                </a:solidFill>
                <a:latin typeface="+mj-lt"/>
                <a:cs typeface="Times New Roman" pitchFamily="18" charset="0"/>
              </a:rPr>
              <a:t>November 18-20, 2014</a:t>
            </a:r>
          </a:p>
          <a:p>
            <a:pPr eaLnBrk="1" hangingPunct="1"/>
            <a:endParaRPr lang="en-US" sz="1600" dirty="0" smtClean="0">
              <a:solidFill>
                <a:schemeClr val="tx1"/>
              </a:solidFill>
              <a:latin typeface="Times New Roman" pitchFamily="18" charset="0"/>
              <a:cs typeface="Times New Roman" pitchFamily="18" charset="0"/>
            </a:endParaRPr>
          </a:p>
          <a:p>
            <a:pPr eaLnBrk="1" hangingPunct="1"/>
            <a:endParaRPr lang="en-US" sz="1600" dirty="0">
              <a:solidFill>
                <a:schemeClr val="tx1"/>
              </a:solidFill>
              <a:latin typeface="Times New Roman" pitchFamily="18" charset="0"/>
              <a:cs typeface="Times New Roman" pitchFamily="18" charset="0"/>
            </a:endParaRPr>
          </a:p>
          <a:p>
            <a:pPr eaLnBrk="1" hangingPunct="1"/>
            <a:endParaRPr lang="en-US" sz="1600" dirty="0">
              <a:solidFill>
                <a:schemeClr val="tx1"/>
              </a:solidFill>
              <a:latin typeface="Times New Roman" pitchFamily="18" charset="0"/>
              <a:cs typeface="Times New Roman" pitchFamily="18" charset="0"/>
            </a:endParaRPr>
          </a:p>
        </p:txBody>
      </p:sp>
      <p:sp>
        <p:nvSpPr>
          <p:cNvPr id="5124" name="AutoShape 2" descr="data:image/jpeg;base64,/9j/4AAQSkZJRgABAQAAAQABAAD/2wCEAAkGBhMQERUTExMWFRQVGRcaFxMYFxUUGRYVGBYXGBYfFRcXGyYeFxwkHRgXIDAgIycpLCwsFiA9NTAqNSYtLSkBCQoKDgwOGg8PGjElHyQsKSwyLDAqLCwsLCksNCwsLC0pLCwsLCwsLCwsLCwsLDQsLCwsLCwpLCwsLCwsLCwsLP/AABEIAOEA4QMBIgACEQEDEQH/xAAcAAEAAgMBAQEAAAAAAAAAAAAABQYDBAcIAgH/xABOEAACAQMCBAMFBAUGCgkFAAABAgMABBESIQUGEzEiQVEHFDJhcSNCgZFSYnKhwTNTgpKxshUkNENjorPD0fAXJTZzdIOEtNIWNUTC4f/EABoBAAEFAQAAAAAAAAAAAAAAAAABAgMEBQb/xAAwEQACAQIEAwcEAgMBAAAAAAAAAQIDEQQSITEFQWETIjJRkbHwcYGh0ULxI8HhQ//aAAwDAQACEQMRAD8A7jSlKAFKUoAUpSgBSladrxSKfqLDKjtExRwDq0SDycDcUtgNyom85mgjdoxrkdPjSKOSYpsGw/TUhTgg4OCcjFVb/wCp5riz03Ki2uNWI51Zvd/e4ZMBJG2MWZE0lX2YN4WbOK2rLmOGK5W5dhFBfwK3jwum6hIRkb1kZHVdPf8Axc98VL2TW43NfYtnDuIx3EayxNqRs4O43BwQQd1IIIIO4IOarr8ySR3smth7oskdsQQo6czxJIr6u5VjKsRG+Dp7b1ucpRt/jMulkimnMkKsrI2gxRKxKMAU1SLI2CAfFk96x2/JUD9drmGGSWZ5iZNALCNyVRQxGVIjCA48xSLLFu4amjxXgEa31tl52Sc3CvG1zcMpfR1UwpkwoASQBQAMN8hWK6cW/FutnCCO2hkyxChJmnERwdierHGv/mGrGOBqRbdR3ke2bUshIDO3SeIl8DByrtnGN6/OI8Ctput1VB66JHJl2XKRl2TGCNJBdjkYPb0FKp+flb8/oSxRLDijxHiV6hGue0huUY50qryXSW5YHsBEkJI23Bqf47wVbOzaeJ5evCA4lMsjNM4IysoZiHD5K6SMDV4cYGJ4cLtmZzpRjJEsLjOQ0Sa9Klc4x9o/l5/IVpxcoR5QPNPLFGVaOCSQNGrJ8BJ065MHBHUZhkA9wKc6ibv8+gZTR47xKRLrRJcyWcGhOlKscTRySlmDrNJKjBCPAAvgzqOCT8O3Jxy5jW1iMMcl1KrGRBJ01CxgdR0OG7syAKf0++1fl7wC4zOsM0XSuMlo5oWl0MyhX0lZFDKcZ0sO5O+Dga1tyUOqutn6dvbwQW7LK8cg0ZMrM0ZU5bEQI7Hp9qTu21F1JWw5kikR2cGExSCKRJCoKSNo0DUpKtq6keCCc6x57VLVSOI8GPvEVra6cxt77cNMXl6kgISASnVqyxDMG30+7LsQAKynmWRZZ5rgdGKwhPWRJBKkk0gV10tgMdKAYDKpzMNu1I4X8IXLlSq/wrjN19mLq2A6gXEsDGVFLAeGRThkwTjUNS7ZJXOKnw2e1RNWHH7SlKQBSlKAFKUoAUpSgBSlKAFKUoAVpcT4vHbhdWpmc4SNFLu589KjyHck4AHciv2+4kkbJGWVZJdQi1A6WcLnBI2z56c5IBx2NVb/AAy5mjuniYPbrJBd26gyPEJDG6yxADMkZMY+EZKt2yhWnxhcRstlheiZA4V03I0yIY2BUkHIP02IyCNwSKpv+B7iS7uBbmOB4Zi63JyzMssccnTeIYEkZcvks222kZ3E5bcVNzdxmBnMCRy9VtLLGzsY+mF1AamGlzkfCDv8QrJx/mG04cGmmZVeTGyjMkunZQFG5Az3OwzuRTo3TslqxHZnzwbhUgaZ5kRRcBDLb56iiZQY3ZWOxR0WPbSPhOdya1rni3DeERiItHCFLMsK5dwWJLFYxlgCSfLFcv5n9rF3dZSEm2hPkp+1Yb/FIPg8tkwRj4jVJPck7knJJ3JJ7knzPzq1HDN+N/YhlVS2Or8W9uA3FtbE/rytp/EImSfxIqpX/tQ4lN/+QIx6RIqj821N++qrSrMaMI7Ijc5Pmblxxq4kJL3E75/SlkI/ItgfStB7dWOSoJ9SAT+dfdKlWmwwxe6p+gv5Ct2DiEsfwTSp+xLIn91hWvSleoFksPaNxGEjF0zgfdkCyD8SRq/fVr4T7cJBgXNurerwnSf6jkj/AFq5hSopUYS3Q5TkuZ6K4Dz7ZXpCxTASH/NP9m5+gb4/6JNY+M8sthDAFcC4NxLDKSOu33R1MHToOllBBH2aDYDNeeGUHvvVu5Y9pt3ZEKzG4h/m5GJZR/o5Tlh9G1DbAAqtLDOOsH9iVVb+I6Y92LeI+6W8kF1cMYo7WTKxrNjW0mhSYxGoJZnj2bGN22rV4JiG4igt4545lI99STeNoysh6zv/ACZd3GQ6HU24YeEhZ7ljnO14iuYmxIo8UTgCRM99vMfrKSK1uJcrySPIqudF24NzLnS626IFSGLG4DEtlvIPIe5Bqve14y0+fLEvVE5wniyXUfViyYyWCsRgOFJGpPVDjY+Y37VuVUOC8K9+jFy8s0cbf5NBBLJbpDCpKxlhGRrcgAkPkDOANjmc5clmaAe8A9RXlTUQFMipK6RuQNgXRVbbA8WwAqKUUthyZJ0pSmCilKUAKUpQApSlACvmTJBAIBxsSM4PkSM71rcT4mlumt8nLKqqoyzu5CqqjzJJ/tJ2FVbnXhaxzLehGYlVhcpI8LodeYGEisNCB2Kv3BDgkHTgvjG7EbNVZb64EtndC1mlUBukwltS8YYaZYJlMmcHG4VWRsZx4SZXl7hFyzLLdgpPAWRZUdGNzbkZAnAUA4JG+FOpSQFDEHLYcszaoTdXAuOjh1bp9OVJvPTLGwzGV1KVKksDuTVW9pftIMRa0tG+07SzD/N+qof0/U/d+vaZXm8sRjeVXZvc+e1FLMtBbYkuBszHdIf2sfG/6o7eZGwPGb6+knkaWV2kkbu7HJP8APkNhWClaFOlGmtCtKbluKUpUg0UpSgBSlKAFKUoAUpSgBSlKAMkE7RuroxR1OVdSVZT8iO1db5F9rIlK296Qsh2S42COewEnkjn1+En0JAPIKEVHUpxqKzHRk4vQ9IrysFk1Rzzxxa9ZtkZBEXLaic6OooLblVcKd9tznHe86W6v0otVzPkqIodLeNRllaRmEaMBkkMwOAdjVA9mvtKMZW0u3yhwsUzH4T2CSE+XkGPbsa6Hzbw0zWjxxqAxKkPnQYcuNcqkbh0BZxjuR86zpQcZWmWoyTV0ZOW+LyXUbvJEsemR0TS5kDqh0lslF+8GGwI8OxINS9VDh8cl5CkdqzWliiKsUyhetMoA0mIMCI4+27DU3oBuZvlvibXEGXx1EeSKQrsrSQyNGzIMnCsVyBnbOPKo5xtqOTJSlKVGKKUpQApSo7mKzkmtJ4ojiR4nVDkr4mUgZYbr6ZHalWrAg+KStcSpdWTR3TWwce7MSqMzjGuKUDSJAAVBIYYZhldRNaPCZluE90TLySsz8SeRNJXOA6NG2SC4AjQbgRpkE4UncuOcLJrZoJC8MpjKe54eO4B04Cwonif0Vo8g42NWHgcMq28InIM/SjEzDHikCDWcjv4s1M24x1Xz/fzcZbUqPtN529whFvA2LiRdj3MMXbV+0cYXPnk76cHh/8Aznvk/M+dejOaeR7biK/appkA8M6bOvpk/eX9Vsj8d64bzRylPw6XRMMq2enMoOiQD0/Rb1U9vmN6t4WUMuVbkNVO9yFpSlWyEz2NoZpY4lIDSOiKT2DOwUZx5ZNXr/oTvf523/rSf/Cqhyz/AJbaf+Ig/wBsldb9r/Gp7WCAwStEWlIYrgEgRscbj1qvVnNSUY8ySCVm2c+5i9mV5ZRGZ+nJGvxmNmJQepVlHh9SM4+m9RHLvLM9/KY4FBIGWZjpVB5ajgnfyABJx8jXZOH3j3HAGklYu72k2pj3bwON6gPYUPs7o/rRf3WpirSUJN7oXIsytzIb/oUvf523/rSf/Cqhx/l2exl6U6gNjKkHUrr6qcDO+24BFXy05puzx/oG4cw+8SJ0ttOgI+BjHyFPb0N7U/qXH+6p0JzzqMuauJJRytrkQHAPZdeXkKzL0443GU6jMCynsQFU4B7jPetq/wDY7fRIXUwy6RnQjNqIH6IZQCflkV0XnS+lt+EM8DFHVIArKNwC8anG3oTWn7IuL3FzazNcSPIyzlVZ++npRNjsMjJaou2qOLmrWvsPyRvlOL8L4ZLdSpDCheRzgL2+ZLE/CANyTV2X2KXuN5bcH01SH/d19ezIf9e3HyW8/wDcxit72mcy3kHEljhmkSPpxHSo8JYu+rO2+wFTTnNzyx8rjVFKN2U3mjkq54cV64Uo5wsiEspYDODkAg4ycY8j6GoGu4+2UZ4bn0li/iP7Cfzrh1Oozc4XY2ccrshSlTvKPJ83EptEfhjXHUmIyqD0H6TnyX88ecraSuxqV9iESIuQiqWZtgigsW+ijc13n2Zy3wtulexOvTwIpHK6njx8LjUWyvqQMgjO4yZflrlC24emmFPER4pWwZH/AGm/gMAeQqarOrYhTWVIswpuOtyqcV4QbWN9F5NBbuxPRjjWWRWc5K2x0ll1HJ06Wxk6dI7afAJ7hp47e3RLa1t95YiOrIdSkqk0mSqysW6hVSxGxZvGFN1kXIIBwSDgjGR8xnaufTcEkgRoFmmjgiOZb24kECZbxuY0h6ZnYk5LyNpyx3fBWo4PMmmOasdDpVd5MljEPSgFw0Mfw3M2R1mYksU14YjO+QoXfw1YqhkrOw9ClKUgCqrDYxXt1dC4LM0DqkcIeSMJGYkcOFVhqLMX8f6uBjSatVRfF+XLe5IeVSHUELMjvDIqnuBJGytp+WcU+LsI0afL4eK4nti7yxxLC8ckh1unU6gaMud309NWyxLYkGfKrBWnwvhMVsmiJcAnUxLM7O2ACzu5LO2ABkk9h6VuUkndghWlxjg8V3C0MyB0buPMHyKn7rDuCK3aUidtUKecOcOUZeGz9N/FG2TFLjZ19D6OPMfiNjUFXpfmXlyK/t2glGx3Vx8Ubj4WU+o/IgkHYmvO3G+DSWc7wSjDoe47Mp+Fl+RH8R3FalCt2is9ypUhlZk5Z/y20/8AEQf7ZK6d7c/8ntv++P8Asnrl3AZ1ju7d3IVUmhZmPYKsilifoATV99rfM9reQQLbzJKVlLMFzsOmwydvUiion2kX9Qi+6yz8A/7O/wDpJv7slQ3sK/k7r9qL+61fvBub7NOCe7tcIJvdpU6e+rWyuAO3c5H51XfZbznDYPLHcErHNoIkALaXXI8QXJwQe+Nsb/KDJJwmrcx6krxP2x/7Sf8Aqpf7klSvt772v7Fx/uqnEv8AgC3Xvgli941FtfUmxqKlSennRnBPl5+tUX2qc3RcRlQQZMcKuA5BXWz6c4DbgDSNz3yfLGZIXlUi7PRDZWUGr8zrvGePiw4eLgoXCLF4AdJOooncj9bNY+SOcRxOKSURGPpydPSWDZOhHzkAfp/uqpc8c4Wc/CmgiuEeUiDCDOfDJGW8vIA/lWj7JOabWztp0uJ0iZpyyhs5K9GJc9vVSPwqBUf8TdtbkufvWvoafsz/APvtx+zef+5jq582e01eH3QtjbtISiNrDhR42ZcYIPbT++ufch8bgt+LzzyyqkTC60yHsdc6MmPqAT+FYPaVxiG54iJYZFkj6cQ1r2yryEj8AR+dTypqdTVaWGZ7R0Oie2Q/9W/+bF/aa4bXWvafzdZ3Vh0oLhJH6kZ0rnOATk9q5KTT8MmoWfmMqu8tCQ4DwSS9uEt4vic7sdwiD4mb5AfmSB516M4FwSKygSCFcKo7+bN95mPmSaqnsl5U91tveJFxNcAHB7pD3jXB7E51H9oA/DV7qpiauaWVbImpwsrsUpXxNMqKWYhVUEljsABuSaqkpr8R4pFbqGlcKGZUGfNmOB/xPoAa0OPcGMrxyJFFJKhwpnZykQwTrWMAhnzgfdOD8QxXKuceZmvpyRkRJkRr8vNj8z+4YrqPKXFDeWKNqIfSUZhjIdRjV6ZOzfjV6rhZUKcZvd79DPoY2NerKmtlt18yFtY3a7M9xeuYbPV1HJFvA07LhlRAcFIxkkuXOp8BvCwq6wTK6q6kMrAFWG4IIyCD6Yqg8N5eMRCQ2kkzQkgXV/KAgIJ1NDEoY5yT4tCFs5LHubdy/f8AWiybiC4cFg8kAAQHPw6dbkEDA3aq9Rc0XkSdKUqEcafFLeZ1HQmETg5y0YlVtjsy5Bx57EHbvVa4s93Nps5ltiJXjDSRy4LRKweYG3kGfEisvhZ/iz5bSHM3LJuWWVWDMilTbylzBKCcnWqnwt5B8NjO6tWjyHwqGASIbRLe5V5GcCJV+zklcxCOVRiRAmF2PluF7VNGyjcY97E5xfmS3tGRZn0dTOk4YjbGc4Bx3Fb1vcpIodGDKezKQQfoRXJfafe673RnaNFXHzOWP7mH5VGcsc0y2MmV8UbHxxE7N8x6N8/zq+uH56KnF672MqXE1Cu6cl3b2udypWpwvikdzEssTalb8wfMEeRHpW3WW007M1001dCqZ7TOTPf7fqRD/GIQSgGPtF7shz69x8wOwJq50pYScHdA1dWZ5T/59PzHlSuke1rknoub2Ffs5D9so+5IezgeQY9/1jn7xrm9bEJqccyKUo5XYUpSniClKUAKUpQApSlACrHyByz7/epGwzFH9pL6FAdlP7R2x6aqrhOK757MOWfcrIM4xNPiR891BHgU/Re49Waoa9TJDqPpxzMuAFKUrILgrmHtI5u6jG1ibwKftWH3mB+EfIefz+m9g5/5v90j6MR+3cd/5tD5/tHy/Py35FWxw/C3/wAs/t+zD4njLLsYff8AR+V0L2S8Sw80BPxASKPmPC37iv5Vz2p3ki96N9Ac4DNoP9MFR+8itLFQz0ZLp7GTgqnZ14vrb10LrzcTG19qjmea4tjFaOiSSDxoVaNSgIjbq6XJOMgrudHhnrCx6V1q0JEhhjiXDKGmdcvgKPJF1Y8/E2wAyZDiktwqr7vHG7E+LqSNGFX1GlGLH5bfWoDiNhemS3mlaJxFPGRDDE+oCQNA7NI8hyFWVmOFGwNc2nmVjsC2UpSoRxz/AI9xawku5IY44DdZxJNLL7qAyhV+IESSsFAHgBHhwWWrDyjwIWyOfeXuGkK6iZHeNMA7Qq7uUG57sxO2+wxqCW7vtbwm2ihWSSNetC1w8vScxsxAkQIpdWwPESMHbOBv8rzDE0Zhjhlik0yCIAJITGjo67A4KMux3BBG+MmeT7tl9xi3ucm5xm131wf9IR/Vwv8ACoapDmA5u7j/AL6X/aNUfXUUlaCXRHFVnepJ9WT3KXNT2Eud2ib+Uj9R+kv6w/f2+Y7TaXaSoskbBkYZDDzFeeKtHJXObWT6Hy0DHcdyh/SUf2jz+vehjcJ2qzw39zS4fjuyfZ1H3fb/AIdlpWOC4WRQ6MGVgCGByCD2wayVz50xiurVJUaORQyOCrKdwVIwQa8887coPw24KbmF8mGT1XzVj+mvY+owfMgei6i+Y+Xor+BoJRsd1YfEjj4WU+o/eMg7Gp6NXs30I5wzI8z0qS5g5fmsJ2gmHiG6uPhkTyZfl6jyO1Rtayaauio9BSlKAFKUoAUpWS3t2kdURSzuQqqO7MTgAUAWb2b8rG+vF1LmCHEkp8iQfs0/pEZP6qt6ivQVQPJXK68OtVhGC58Urj70hAz+AACj5KKnqya9TtJabFyEcqFQPN3NSWMWdmlbIjT1Pq36o/f2r75o5qjsY8t4pG+CPO7H1Poo9a4xxTiclzK0sramb8gPIKPID0q1g8G6rzS8PuZ2PxyorJDxexiurp5XaSRizscsx8z/AM+VYaUroUrHLNtu7FZbafpurjujK39Ug/wrFQ0WuKnZ3PQPErcyxECZ4M4PVj6eoDvsZFZcH5iuecS4hFGt2DxCWWeJl91T3kqZm6cZCKkZVZm6upSoB+IAir3ccPFzaCNtPjSM+JFkXI0sNSNswyBtVaTms2S4uYYCkcjRo0BVJGcfEUtZDnf9FHdj6VylPTRancvUvNK1P8JL+jJ/Ub/hSobMeVC4v1tpZY7XiMCAyOz28kLXJildtUmjpyKy5YsxVs4LHGBtU7ymkWiVkleZ3kLTTOjRl5NCqNKlQAoRUUAbYXuTknSg5juBcXUK2ktx0pgokVreNFVoYpFUl5AxI1+Snv51NcKubh9XXgSEDGjTMZi3fVr+zULjbsWzk+m8s72/r+xqOI8eGLq4H+ml/wBo1aFTPOVvovrgfrlv6wDfxqGrqabvBPojiaytUkurFKUqQiLPydzq9i2h8vATuvmhPcp/Eef1rr1hfxzxiSJg6N2I/j6H5GvPVSnAeZJrJ9UTbH4ozurfUevzG9ZuKwKq96Gj9zVwXEXR7k9Y+x3mlVzlznq3vMLnpy/zbEbn9Ruzf2/KrHWDOnKm8slZnSU6kakc0HdELzXypDxGHpSjDDJjlHxRt6j1HqOx/IjgPMXLk9hMYp1wfuOPgkX1Q/2juPyJ9MVo8Z4JDeRGKdA6HyOxB8irDdWHqN6lo13T0ewTpqR5hpV95o9kdzbEvbZuIv0dhMo+a7CT6rvv8PnVEkQqxVgVYd1YFWH1U7itOM4zV4sqtNbnzSlZbW1eVxHGjO7fCigsx/AeXz7CnCGKu0ezD2fm1AurhcTsPBGf8yh75/XYd/QbeZp7PvZgLUi4ugrT90jHiWH557NJ8+w8s9zb+M80W1oPtZQG/mx4nP8ARG4+pwKo1arqPs6epMkoLNN2JWqpzZz7FaAxx4kn/R+6n7ZHn+qN/pVP5j9pU1xlIQYYz55+0YfNh8P0G/zqnVaw/Dv5VfT9mXiuKLw0fX9Ge+v5J5DJKxd27sf4eQHyFa9KVspJKyMBtt3YpSlKIKGlZIYS7Ko7sQB9ScUgJXdjut1oWzxJI0SdNA0iEqy5AHhKjIPlkds1Wl5h4Rw+KaWCW2M6ozHVKOvMyqSqtJITI5JGN896t99LJHHmKISsMeDWI8jzwxBGQPL+yq5xa+kuoZLabh93GsytGZVNpKFDgqW8MxO2f0TXJw132+p3RM/4Vf8Am/8AW/8A5SpLQPQUqO6HFb5i5mgsJAgEaz3O+qRxBF4FC6pZW27BRpUFj6YBI/OS52mEk0twJpi7xkIw6KpG7BOjGCcBl0sWJLHPfAAE3xS7aNBpgecsQuhDGMZzuxkZQFGPmfkap8ME0nEotNrZRPH4p5Fj6ssUZBCL7xhMSOCfAAcLkk9g0sbONvyJzK/7UrLReB8bSIpz+suVP7gtU6ure1bhuu2SYDeJsH9h9v7wX865TXQYGeeiumhyfEaeTES66/PuKUpVwoClKUAKsvBPaBdW2FLdVB92TJIHyfuPxyPlVapUc6caitJXJKdWdJ3g7HWuGe1O2kwJVeE/Ma1/Nd/zFWOz4/bTfyc8bfIOuf6veuBUrPnwym/C2vyalPi9WPjSf4PRoNaXEuCW9yMTwxyj9dFbH0yNq41y/wACvLg/4uHVf5zU0aD+l5/hk103lvlFrch5rmWaQfd6kgjU/sk+L8dvlWdXw0aH89fK2pq4fFzr/wDnZed9P+nw3sy4aTn3VR8g0gH5BsVM8K4Fb2oKwQxxA99ChSf2j3P41v1Ecb5rtrP+VkGryjXxOfwHb6nAqqs9R5VdlyThTWaVkb3ELBZk0MzqP1HaM/mpBxUAfZ5YLlmjPqWaWT9/iqpcZ9qk8mVt0ES/pnDv+/wr+R+tVC+4lLOcyyPIf1mLY+gOw/CtShgq6Wsspj4jiGHb0hm9vydPuOH8FUFWMH4SEn81bNULmixtY5AbSbqI2crvlCPmQMg/ntUJStCjh3Td87f1Muvi1VjbIl1W4pSlWykKUpQAqa5NsutfQLjYOGP0Tx/w/fULV/8AZNwzMks5GyAIp/WbdvyAH9aq+JnkpSfQtYOn2leMevsWvmbElxa28rFbeXqlsMYxJKgQxRMwIJDAyvpz4ul5jIOGfhMVlPbG2Ji6snTaAMxjkTpyOSIycKy4DalA2GD3r65yyEJlksjbkDVb3Y0qzA5BEuohd8f5tu21a3JC27vI0di0EiAL1zmRHVtytvK/iZAR20qO21c2vBc7DmXClKVAPMF6JDG4iKiTS2gsCVD48JYDcjOKrXB+TJ449E17IclmkECiAyu3xNLIS0pb5oyAAAAAACrZSnKTSshLXNO/4Ys1u8BzpZCmSSxG2AcnckbHJ9K4HdWzRO0bjDIxVh81ODXoiuX+1Ll/RIt0g8MmFk+TgeE/iBj6r860uG1ss3B8/cyOK0M9NVFy9ihUpSt85oUpSgBSlKALZy3yA14ofrxKnmFPUcfJl2Cn6mr5wj2e2lvglOq4+9J4vyX4f3ZrjcFw0bakZkYfeUlT+Y3qWTnK9UYFzJ+JBP5kZrPxFCvUfdnp5bexqYbE4aku9T189/fY7kAAPQD8ABVe4xz7aW2R1Oo4+5Hhzn5tnSPxOflXIL3jE8/8rNI49GdiP6ucVp1Xp8MS1nL0LFXi7elOPqW3jntIubjKx/YIfJTlyPm/l+AFVNmycncnufU/OvylalOlCmrQVjIq1qlV3m7ilKVIRClKUAKUpQApSlACu5cncG90tI4yMORqf9ttyD9Bhf6Nc29nvL/vV0HYfZQ4ZvQt9xfzGfovzrslYnEq12qa+rOg4Th7J1Xz0X+ysNyOscz3FtKY5pCS3URblCSc/f8AtFHfwpIoGTtU9YdXQOtoMm+THqCkeRAbJH0yfqa2aVkuTe5uWFKUpoor4mlCKWPZQSfoBk190oAq/D7ae+VLi4lMUDBZI7WJip07MhuJgcucYOhNKjsdfepN2t+I28iK4kiYshddxqXzRuzaTjcZGR8qjG5Rt1ZIWed4G1FLQljboBuQ2lfg32jkYr2AG2Bu3vMCwyrBFBJMREJCIumAkWrSuNTLqJw2FXPw/MZmb1vH9WGNJqzONcX4U9rM8Mg8Snv5MPIj5EVpV2Dm7l5OJ2yTwENIFDRMNhIhGdJz69xnsfTJrkLoVJBBBBIIIwQRsQR5GuiwuIVaF+a3OSxmFeHnbk9j5pSlWykKUpQApSlAClKUAKUpQApSlAClKUAKUpQArLa2rSusaDU7kBQPMmsVdX9nnJ/u6+8TLiVx4VPeND6jyY/uG3rVbEV1Rhme/ItYTDSxFTKtuZN8F4UvDrMqFLlFZ30KWaR8ZOlRuTtgD5CovljjDP0wkizSzs81ydTMtuvwiNR91lISMKQM6JGIznO3ew+93slvJLIkcUUbrHFJJA0hkZwXMkZDELoChQcZY6gcrjDxTgyTXjIuq3kaEMLmFtMjgPodZlIKuMMuktkjLY0kZrnG8zblu9Tr4xUUlHZE9wvii3Cs6BtId0DEYD6DpZk33XUCAds6dtsE7lYbS0SKNY41CoihVUbBVUYAH4VmqF2voSClKUgClKUAYL626sTxhiutWXWO66gRkfMZzVW4ZZT9e0X3Ywe7xSRSurJ0mjKKFEGltRy6Iw1KNIDZwTvcKwzWiuyMc5jJZcMyjJUqdQBwwwx2bI8+4p8ZWEaPjh1glvEkSZ0xqFGSWOAO7E7knuTVT565G95BngGJgPEnbqgf/t/bUpxniUk8xsrZtDhVa4nGP8XifOkJnYyvhtPkoBJ8g2vw+VOH3DW3VJtlgM/2jlzbBWCkNI5LFHyzANnBjfBxgLLSnOnLPF6+6+fNiGtShWhknscddCCQQQQcEHYgjuCPI18113mXk2HiKC4t2USMoKyKcpKuPDqI77dmH765ZxHhslvIY5UKMPI+Y9QexHzFdDh8TCstN/I5XFYOeHeuq8zVpSlWimKUpQApSlAClKUAKUpQApSlAClZrW0eVwkal3bsoGSf+fWuo8n+zxbfE1xh5u6p3WM+X7TfPsPL1qtXxMKKvLfyLWGwlTEStHbzNLkPkPTpubld9jHEfL0Zx6+g8vPftMcz8bDBVWQpaiRku7mMnMRUKQmofyasWw0o+DBHhJ1L+83cbbX7lGWhkmQGO4O0ZbXjpFwdUbOAV142LrjJIFafCOOKEdpALS2tfsTYgK8rSsAMSAAltRP2arkvq1EnIAwak51ZdpL0+fPM6qjRhQjkgacXDGb7RYJpLXqE20yTv73CjBATHq3aBmDNpZz4SPCRgC48L4GluzuGeSSTSHlkbW5Vc6V7AKoyTpUAZYnuSaw8s8LEEXhEkaPhltnKsLfI3RCucLn7uogdlwNql6rznfQnSFKUqMcKUpQApSlAClKUARnFeBLOyyK7wzKMLPEVD6T3Vg6srr54ZSAdxg71UrjhBe5e2icao+nPJ7zlnv5FIK6iMfYJsMoCA7Dw4UhugVpcU4PFchRIpyjBkdSUeNh5o64KnyOO4JByDipITtuNauVzrm2ZGghdJ7lnB4eXQRllYGWbUobpgAE6lwGMqahqapMJb8TiZJYiGQ6XicaZIZMA91PoQQykgg9zXxLyiss0s80jmViBDJGTG1vEo8KoQd8tqZs5DZAIIAFV+44slv1YYbltTs7XHEZdJy6JpMcBCiIzBVChQAq4JwzZBkWusd/P5/Y2SVrS2Ifj/sxmhy1uesn6OwkA+nZ/w3+VU2SMqSrAqw2KkEEH5g7iuyW3HZYYLSNo3ubmSEPIFKK2EROo3iwuS7KACVzk+lZ5DY8RXEiqWDMmiQdOVHXBZcHDggMp22IZTuCDWhS4hOOlRXXmvn6MivwqE9aTt05HEaV07iXsmjbJgmZP1XGsfgRgj8c1W732a3sfwosg9Ucf2PitCGMoz/lb66GVUwGIh/G/01KrSpK45buo/it5R89DEfmARWo9lIO8bj6qw/hVhTi9mVXTmt0/QwUrItuxOArE+mDW1DwO4f4YJW+kb4/PGKVyS3YihJ7I0aVZLP2eX0n+aCD1dlX9wyf3VZOG+yQd558/qxjH+s3/AAqvPF0Yby9NS1TwNeptH10OcAZ29atnAPZxcXGGlHQj9WHjI+SeX1bH0NX6KwsOGBSEVXbOk6WllfHxaAAXPzCjFLnj/vEkMNrKo6yzOZ9IYosLRo6qrbCTVIowwONLZB7Vn1eISlpTVurNWhwqMdarv0Rt8G4FbWIVIwqu+2piOpIQMnfz2BOBsPSq/wA1cXnkuHskcwMRE9vOr41zeNxHNsdCyCNwDgj7Ns5yFOpzLwOWSSOGZveXAeW0uGCwya49Jmhd4QoUspDJIoBBTJBKAnNa8NlvimpjJby27r72NMcySJIjQdRNtM8TiXdRjV3C4waHPPJ3NdRUVlirIwS3cl2sHXgaVdbQSOiYdFkISSO4jU6oZEcRP1Eyh6WoFcrVo4dyyqtHNOEmuYgyLcFdLFMnQXHYuFONWO7PjAYipGysBGS5wZXCCWQDT1GRcAlc4H/DAzsK2qhlPkh6QpSlRjhSlKAFKUoAUpSgBSlKAFKUoAVF8d4GLizmtU0xiWN0B0gqusEZ0jHrmpSlKm07oCo8T4KU96vZZZIWjQiF4nPgt4k1eJGykhZ9bYZT930zWlxDgwHDY4ZVD3V68QkZtLN7xKqdZ0OPCY40YrgDAiXHar3WCaxR3jdly0RJQ7+EspUkDtnBI/E1IqjG5SqXBe0vbeC3kcQ51To7tNtLqSEIZCxRdSOcAjt6VscS556U86CLVDbwTSyTaiMyRadSIMeL4gNWdiGHdTWzxzll5eq8UoSaR7Zldl1BBbuHUYBGoZMh+r1E8U5WeOK5WOJpEaO2gRAwLtCshe4YliMu3VkJJOW0/OnrK7XE1ROQ8fm1Ylsp41wSZddu6KApY50y6/LHw9zWW15nt5bVLpWJhcqAcHIZ3EYDL3BDEA+lQZeJIrnpJfLILeZunL73IhwuwQuWjLZxhUOdztUfx+wktlhRFZorqWxDgZPSnjngy2PJXjQ5OwDRjzc0igm7bBdlk/8Aq+LqdPpXOvBbT7tMMqCFJGVGRkjf51vcZ4wLZFOlneR1jjiXAZ5GyQAWIAAAZiSdgpNaVwCOKQ7HSbacE42yJbcgE+u5/I19c0WEjrDNEuuS2mEojyF6i6HjkUE7BtEjEZwMqMkCmWV0LqatxzHcpqjkt0indJTbESmeKSRELBHOmNlbAJxjBCtg7VrcqcdFy0bm/E7OmehFEqRIWUN9pgO8bgbYaQb52ztW1cdS8uLYiCSKO3kMrPKFUlulJGqIoYnPjyW7YGxOa3+WeFPa24hYqQjy6NPYQmV2hB2G4Qqp+nc96c3FR6/2Ir3I67ultuJ9SZgsdxAkUUjEBUljkkZk1E4VpBIpHr0j6CsdwTfTsbZ0T3XQYrpR1Ead+otxFIoYCRNIj1AEEM3fK7WeaBXUqyhlPdSAQfqDX7FEFAVQAB2AAAH0Apuf1HWIez4RM06z3MiMYwwiiiRkRS4AZmLMS7YGB2ADHY5zUyFx2r9pTG7iilKUgClKUAKUpQApSlAClKUAKUpQApSlAClKUAKUpQApSlAClKUAKUpQApSlAClKUAKUpQApSlAClKUAKUpQApSl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 name="AutoShape 2" descr="https://cs.star.nesdis.noaa.gov/pub/NCC/ImageGallery/GDNBO-SVDNB_npp_d20130401_t1812292_e1818078_Beijin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Title 1"/>
          <p:cNvSpPr txBox="1">
            <a:spLocks/>
          </p:cNvSpPr>
          <p:nvPr/>
        </p:nvSpPr>
        <p:spPr>
          <a:xfrm>
            <a:off x="609600" y="228600"/>
            <a:ext cx="80010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FF"/>
                </a:solidFill>
                <a:effectLst/>
                <a:uLnTx/>
                <a:uFillTx/>
                <a:ea typeface="+mj-ea"/>
                <a:cs typeface="Times New Roman" pitchFamily="18" charset="0"/>
              </a:rPr>
              <a:t>SNPP </a:t>
            </a:r>
            <a:r>
              <a:rPr kumimoji="0" lang="en-US" sz="2800" b="1" i="0" u="none" strike="noStrike" kern="1200" cap="none" spc="0" normalizeH="0" baseline="0" noProof="0" dirty="0" err="1" smtClean="0">
                <a:ln>
                  <a:noFill/>
                </a:ln>
                <a:solidFill>
                  <a:srgbClr val="0000FF"/>
                </a:solidFill>
                <a:effectLst/>
                <a:uLnTx/>
                <a:uFillTx/>
                <a:ea typeface="+mj-ea"/>
                <a:cs typeface="Times New Roman" pitchFamily="18" charset="0"/>
              </a:rPr>
              <a:t>CrIS</a:t>
            </a:r>
            <a:r>
              <a:rPr lang="en-US" sz="2800" b="1" dirty="0" smtClean="0">
                <a:solidFill>
                  <a:srgbClr val="0000FF"/>
                </a:solidFill>
                <a:ea typeface="+mj-ea"/>
                <a:cs typeface="Times New Roman" pitchFamily="18" charset="0"/>
              </a:rPr>
              <a:t> </a:t>
            </a:r>
            <a:r>
              <a:rPr kumimoji="0" lang="en-US" sz="2800" b="1" i="0" u="none" strike="noStrike" kern="1200" cap="none" spc="0" normalizeH="0" noProof="0" dirty="0" smtClean="0">
                <a:ln>
                  <a:noFill/>
                </a:ln>
                <a:solidFill>
                  <a:srgbClr val="0000FF"/>
                </a:solidFill>
                <a:effectLst/>
                <a:uLnTx/>
                <a:uFillTx/>
                <a:ea typeface="+mj-ea"/>
                <a:cs typeface="Times New Roman" pitchFamily="18" charset="0"/>
              </a:rPr>
              <a:t>Full Spectral Resolution </a:t>
            </a:r>
            <a:r>
              <a:rPr lang="en-US" sz="2800" b="1" dirty="0" smtClean="0">
                <a:solidFill>
                  <a:srgbClr val="0000FF"/>
                </a:solidFill>
                <a:ea typeface="+mj-ea"/>
                <a:cs typeface="Times New Roman" pitchFamily="18" charset="0"/>
              </a:rPr>
              <a:t>SDR</a:t>
            </a:r>
            <a:endParaRPr kumimoji="0" lang="en-US" sz="2800" b="1" i="0" u="none" strike="noStrike" kern="1200" cap="none" spc="0" normalizeH="0" baseline="0" noProof="0" dirty="0">
              <a:ln>
                <a:noFill/>
              </a:ln>
              <a:solidFill>
                <a:srgbClr val="0000FF"/>
              </a:solidFill>
              <a:effectLst/>
              <a:uLnTx/>
              <a:uFillTx/>
              <a:ea typeface="+mj-ea"/>
              <a:cs typeface="Times New Roman" pitchFamily="18" charset="0"/>
            </a:endParaRPr>
          </a:p>
        </p:txBody>
      </p:sp>
      <p:graphicFrame>
        <p:nvGraphicFramePr>
          <p:cNvPr id="6" name="Table 5"/>
          <p:cNvGraphicFramePr>
            <a:graphicFrameLocks noGrp="1"/>
          </p:cNvGraphicFramePr>
          <p:nvPr/>
        </p:nvGraphicFramePr>
        <p:xfrm>
          <a:off x="1143000" y="1447800"/>
          <a:ext cx="6664069" cy="1647773"/>
        </p:xfrm>
        <a:graphic>
          <a:graphicData uri="http://schemas.openxmlformats.org/drawingml/2006/table">
            <a:tbl>
              <a:tblPr/>
              <a:tblGrid>
                <a:gridCol w="1428320"/>
                <a:gridCol w="1799723"/>
                <a:gridCol w="1899295"/>
                <a:gridCol w="1536731"/>
              </a:tblGrid>
              <a:tr h="387987">
                <a:tc>
                  <a:txBody>
                    <a:bodyPr/>
                    <a:lstStyle/>
                    <a:p>
                      <a:pPr marL="0" marR="0" algn="ctr">
                        <a:lnSpc>
                          <a:spcPct val="115000"/>
                        </a:lnSpc>
                        <a:spcBef>
                          <a:spcPts val="0"/>
                        </a:spcBef>
                        <a:spcAft>
                          <a:spcPts val="0"/>
                        </a:spcAft>
                      </a:pPr>
                      <a:r>
                        <a:rPr lang="en-US" sz="1200" b="1" dirty="0">
                          <a:latin typeface="+mn-lt"/>
                          <a:ea typeface="SimSun"/>
                          <a:cs typeface="Times New Roman"/>
                        </a:rPr>
                        <a:t>Frequency Band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mn-lt"/>
                          <a:ea typeface="SimSun"/>
                          <a:cs typeface="Times New Roman"/>
                        </a:rPr>
                        <a:t>Spectral Range</a:t>
                      </a:r>
                    </a:p>
                    <a:p>
                      <a:pPr marL="0" marR="0" algn="ctr">
                        <a:lnSpc>
                          <a:spcPct val="115000"/>
                        </a:lnSpc>
                        <a:spcBef>
                          <a:spcPts val="0"/>
                        </a:spcBef>
                        <a:spcAft>
                          <a:spcPts val="0"/>
                        </a:spcAft>
                      </a:pPr>
                      <a:r>
                        <a:rPr lang="en-US" sz="1200" b="1" dirty="0">
                          <a:latin typeface="+mn-lt"/>
                          <a:ea typeface="SimSun"/>
                          <a:cs typeface="Times New Roman"/>
                        </a:rPr>
                        <a:t>(cm</a:t>
                      </a:r>
                      <a:r>
                        <a:rPr lang="en-US" sz="1200" b="1" baseline="30000" dirty="0">
                          <a:latin typeface="+mn-lt"/>
                          <a:ea typeface="SimSun"/>
                          <a:cs typeface="Times New Roman"/>
                        </a:rPr>
                        <a:t>-1</a:t>
                      </a:r>
                      <a:r>
                        <a:rPr lang="en-US" sz="1200" b="1" dirty="0">
                          <a:latin typeface="+mn-lt"/>
                          <a:ea typeface="SimSu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mn-lt"/>
                          <a:ea typeface="SimSun"/>
                          <a:cs typeface="Times New Roman"/>
                        </a:rPr>
                        <a:t>Number of </a:t>
                      </a:r>
                      <a:r>
                        <a:rPr lang="en-US" sz="1200" b="1" dirty="0" smtClean="0">
                          <a:latin typeface="+mn-lt"/>
                          <a:ea typeface="SimSun"/>
                          <a:cs typeface="Times New Roman"/>
                        </a:rPr>
                        <a:t>Channel</a:t>
                      </a:r>
                      <a:endParaRPr lang="en-US" sz="1200" b="1"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mn-lt"/>
                          <a:ea typeface="SimSun"/>
                          <a:cs typeface="Times New Roman"/>
                        </a:rPr>
                        <a:t>Spectral </a:t>
                      </a:r>
                      <a:r>
                        <a:rPr lang="en-US" sz="1200" b="1" dirty="0" smtClean="0">
                          <a:latin typeface="+mn-lt"/>
                          <a:ea typeface="SimSun"/>
                          <a:cs typeface="Times New Roman"/>
                        </a:rPr>
                        <a:t>Resolution (cm</a:t>
                      </a:r>
                      <a:r>
                        <a:rPr lang="en-US" sz="1200" b="1" baseline="30000" dirty="0" smtClean="0">
                          <a:latin typeface="+mn-lt"/>
                          <a:ea typeface="SimSun"/>
                          <a:cs typeface="Times New Roman"/>
                        </a:rPr>
                        <a:t>-1</a:t>
                      </a:r>
                      <a:r>
                        <a:rPr lang="en-US" sz="1200" b="1" dirty="0">
                          <a:latin typeface="+mn-lt"/>
                          <a:ea typeface="SimSu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916">
                <a:tc>
                  <a:txBody>
                    <a:bodyPr/>
                    <a:lstStyle/>
                    <a:p>
                      <a:pPr marL="0" marR="0" algn="ctr">
                        <a:lnSpc>
                          <a:spcPct val="200000"/>
                        </a:lnSpc>
                        <a:spcBef>
                          <a:spcPts val="0"/>
                        </a:spcBef>
                        <a:spcAft>
                          <a:spcPts val="0"/>
                        </a:spcAft>
                      </a:pPr>
                      <a:r>
                        <a:rPr lang="en-US" sz="1200" b="1" dirty="0">
                          <a:latin typeface="+mn-lt"/>
                          <a:ea typeface="SimSun"/>
                          <a:cs typeface="Times New Roman"/>
                        </a:rPr>
                        <a:t>LWIR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latin typeface="+mn-lt"/>
                          <a:ea typeface="SimSun"/>
                          <a:cs typeface="Times New Roman"/>
                        </a:rPr>
                        <a:t>650 to 1095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713 </a:t>
                      </a:r>
                      <a:r>
                        <a:rPr lang="en-US" sz="1200" b="1" dirty="0">
                          <a:solidFill>
                            <a:schemeClr val="tx1"/>
                          </a:solidFill>
                          <a:latin typeface="+mn-lt"/>
                          <a:ea typeface="SimSun"/>
                          <a:cs typeface="Times New Roman"/>
                        </a:rPr>
                        <a:t>(</a:t>
                      </a:r>
                      <a:r>
                        <a:rPr lang="en-US" sz="1200" b="1" dirty="0" smtClean="0">
                          <a:solidFill>
                            <a:schemeClr val="tx1"/>
                          </a:solidFill>
                          <a:latin typeface="+mn-lt"/>
                          <a:ea typeface="SimSun"/>
                          <a:cs typeface="Times New Roman"/>
                        </a:rPr>
                        <a:t>713)</a:t>
                      </a:r>
                      <a:endParaRPr lang="en-US" sz="1200" b="1" dirty="0">
                        <a:solidFill>
                          <a:schemeClr val="tx1"/>
                        </a:solidFill>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0.625 </a:t>
                      </a:r>
                      <a:r>
                        <a:rPr lang="en-US" sz="1200" b="1" dirty="0" smtClean="0">
                          <a:solidFill>
                            <a:schemeClr val="tx1"/>
                          </a:solidFill>
                          <a:latin typeface="+mn-lt"/>
                          <a:ea typeface="SimSun"/>
                          <a:cs typeface="Times New Roman"/>
                        </a:rPr>
                        <a:t>(0.625)</a:t>
                      </a:r>
                      <a:endParaRPr lang="en-US" sz="1200" b="1" dirty="0">
                        <a:solidFill>
                          <a:schemeClr val="tx1"/>
                        </a:solidFill>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937">
                <a:tc>
                  <a:txBody>
                    <a:bodyPr/>
                    <a:lstStyle/>
                    <a:p>
                      <a:pPr marL="0" marR="0" algn="ctr">
                        <a:lnSpc>
                          <a:spcPct val="200000"/>
                        </a:lnSpc>
                        <a:spcBef>
                          <a:spcPts val="0"/>
                        </a:spcBef>
                        <a:spcAft>
                          <a:spcPts val="0"/>
                        </a:spcAft>
                      </a:pPr>
                      <a:r>
                        <a:rPr lang="en-US" sz="1200" b="1" dirty="0">
                          <a:latin typeface="+mn-lt"/>
                          <a:ea typeface="SimSun"/>
                          <a:cs typeface="Times New Roman"/>
                        </a:rPr>
                        <a:t>MWIR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latin typeface="+mn-lt"/>
                          <a:ea typeface="SimSun"/>
                          <a:cs typeface="Times New Roman"/>
                        </a:rPr>
                        <a:t>1210 to 1750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865 </a:t>
                      </a:r>
                      <a:r>
                        <a:rPr lang="en-US" sz="1200" b="1" dirty="0">
                          <a:solidFill>
                            <a:schemeClr val="tx1"/>
                          </a:solidFill>
                          <a:latin typeface="+mn-lt"/>
                          <a:ea typeface="SimSun"/>
                          <a:cs typeface="Times New Roman"/>
                        </a:rPr>
                        <a:t>(</a:t>
                      </a:r>
                      <a:r>
                        <a:rPr lang="en-US" sz="1200" b="1" dirty="0" smtClean="0">
                          <a:solidFill>
                            <a:schemeClr val="tx1"/>
                          </a:solidFill>
                          <a:latin typeface="+mn-lt"/>
                          <a:ea typeface="SimSun"/>
                          <a:cs typeface="Times New Roman"/>
                        </a:rPr>
                        <a:t>433)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0.625 </a:t>
                      </a:r>
                      <a:r>
                        <a:rPr lang="en-US" sz="1200" b="1" dirty="0" smtClean="0">
                          <a:solidFill>
                            <a:schemeClr val="tx1"/>
                          </a:solidFill>
                          <a:latin typeface="+mn-lt"/>
                          <a:ea typeface="SimSun"/>
                          <a:cs typeface="Times New Roman"/>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452">
                <a:tc>
                  <a:txBody>
                    <a:bodyPr/>
                    <a:lstStyle/>
                    <a:p>
                      <a:pPr marL="0" marR="0" algn="ctr">
                        <a:lnSpc>
                          <a:spcPct val="200000"/>
                        </a:lnSpc>
                        <a:spcBef>
                          <a:spcPts val="0"/>
                        </a:spcBef>
                        <a:spcAft>
                          <a:spcPts val="0"/>
                        </a:spcAft>
                      </a:pPr>
                      <a:r>
                        <a:rPr lang="en-US" sz="1200" b="1">
                          <a:latin typeface="+mn-lt"/>
                          <a:ea typeface="SimSun"/>
                          <a:cs typeface="Times New Roman"/>
                        </a:rPr>
                        <a:t>SWIR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a:latin typeface="+mn-lt"/>
                          <a:ea typeface="SimSun"/>
                          <a:cs typeface="Times New Roman"/>
                        </a:rPr>
                        <a:t>2155 to 2550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633 </a:t>
                      </a:r>
                      <a:r>
                        <a:rPr lang="en-US" sz="1200" b="1" dirty="0" smtClean="0">
                          <a:solidFill>
                            <a:schemeClr val="tx1"/>
                          </a:solidFill>
                          <a:latin typeface="+mn-lt"/>
                          <a:ea typeface="SimSun"/>
                          <a:cs typeface="Times New Roman"/>
                        </a:rPr>
                        <a:t>(159)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0.625 </a:t>
                      </a:r>
                      <a:r>
                        <a:rPr lang="en-US" sz="1200" b="1" dirty="0" smtClean="0">
                          <a:solidFill>
                            <a:schemeClr val="tx1"/>
                          </a:solidFill>
                          <a:latin typeface="+mn-lt"/>
                          <a:ea typeface="SimSun"/>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143000" y="3124200"/>
            <a:ext cx="2514600" cy="338554"/>
          </a:xfrm>
          <a:prstGeom prst="rect">
            <a:avLst/>
          </a:prstGeom>
          <a:noFill/>
        </p:spPr>
        <p:txBody>
          <a:bodyPr wrap="square" rtlCol="0">
            <a:spAutoFit/>
          </a:bodyPr>
          <a:lstStyle/>
          <a:p>
            <a:r>
              <a:rPr lang="en-US" sz="1600" b="1" dirty="0" smtClean="0">
                <a:solidFill>
                  <a:srgbClr val="FF0000"/>
                </a:solidFill>
              </a:rPr>
              <a:t>Red: Full resolution mode</a:t>
            </a:r>
            <a:endParaRPr lang="en-US" sz="1600" b="1" dirty="0">
              <a:solidFill>
                <a:srgbClr val="FF0000"/>
              </a:solidFill>
            </a:endParaRPr>
          </a:p>
        </p:txBody>
      </p:sp>
      <p:grpSp>
        <p:nvGrpSpPr>
          <p:cNvPr id="2" name="Group 9"/>
          <p:cNvGrpSpPr>
            <a:grpSpLocks noChangeAspect="1"/>
          </p:cNvGrpSpPr>
          <p:nvPr/>
        </p:nvGrpSpPr>
        <p:grpSpPr>
          <a:xfrm>
            <a:off x="838200" y="3733800"/>
            <a:ext cx="7465891" cy="2590800"/>
            <a:chOff x="685800" y="896789"/>
            <a:chExt cx="7900416" cy="2962656"/>
          </a:xfrm>
        </p:grpSpPr>
        <p:pic>
          <p:nvPicPr>
            <p:cNvPr id="11" name="Picture 10" descr="CrIS_high_low_BT_final.tif"/>
            <p:cNvPicPr>
              <a:picLocks noChangeAspect="1"/>
            </p:cNvPicPr>
            <p:nvPr/>
          </p:nvPicPr>
          <p:blipFill>
            <a:blip r:embed="rId3" cstate="print"/>
            <a:stretch>
              <a:fillRect/>
            </a:stretch>
          </p:blipFill>
          <p:spPr>
            <a:xfrm>
              <a:off x="685800" y="896789"/>
              <a:ext cx="7900416" cy="2962656"/>
            </a:xfrm>
            <a:prstGeom prst="rect">
              <a:avLst/>
            </a:prstGeom>
          </p:spPr>
        </p:pic>
        <p:cxnSp>
          <p:nvCxnSpPr>
            <p:cNvPr id="12" name="Straight Arrow Connector 11"/>
            <p:cNvCxnSpPr/>
            <p:nvPr/>
          </p:nvCxnSpPr>
          <p:spPr>
            <a:xfrm flipH="1">
              <a:off x="3588658" y="1219329"/>
              <a:ext cx="233035" cy="140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55961" y="1117858"/>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49928" y="1058059"/>
              <a:ext cx="530915" cy="369332"/>
            </a:xfrm>
            <a:prstGeom prst="rect">
              <a:avLst/>
            </a:prstGeom>
            <a:noFill/>
          </p:spPr>
          <p:txBody>
            <a:bodyPr wrap="none" rtlCol="0">
              <a:spAutoFit/>
            </a:bodyPr>
            <a:lstStyle/>
            <a:p>
              <a:r>
                <a:rPr lang="en-US" dirty="0" smtClean="0"/>
                <a:t>CH</a:t>
              </a:r>
              <a:r>
                <a:rPr lang="en-US" baseline="-25000" dirty="0" smtClean="0"/>
                <a:t>4</a:t>
              </a:r>
              <a:endParaRPr lang="en-US" baseline="-25000" dirty="0"/>
            </a:p>
          </p:txBody>
        </p:sp>
        <p:sp>
          <p:nvSpPr>
            <p:cNvPr id="15" name="TextBox 14"/>
            <p:cNvSpPr txBox="1"/>
            <p:nvPr/>
          </p:nvSpPr>
          <p:spPr>
            <a:xfrm>
              <a:off x="7217230" y="956588"/>
              <a:ext cx="458331" cy="369332"/>
            </a:xfrm>
            <a:prstGeom prst="rect">
              <a:avLst/>
            </a:prstGeom>
            <a:noFill/>
          </p:spPr>
          <p:txBody>
            <a:bodyPr wrap="none" rtlCol="0">
              <a:spAutoFit/>
            </a:bodyPr>
            <a:lstStyle/>
            <a:p>
              <a:r>
                <a:rPr lang="en-US" dirty="0" smtClean="0"/>
                <a:t>CO</a:t>
              </a:r>
              <a:endParaRPr lang="en-US" baseline="-25000" dirty="0"/>
            </a:p>
          </p:txBody>
        </p:sp>
        <p:sp>
          <p:nvSpPr>
            <p:cNvPr id="16" name="TextBox 15"/>
            <p:cNvSpPr txBox="1"/>
            <p:nvPr/>
          </p:nvSpPr>
          <p:spPr>
            <a:xfrm>
              <a:off x="7862310" y="1440397"/>
              <a:ext cx="536878" cy="369332"/>
            </a:xfrm>
            <a:prstGeom prst="rect">
              <a:avLst/>
            </a:prstGeom>
            <a:noFill/>
          </p:spPr>
          <p:txBody>
            <a:bodyPr wrap="none" rtlCol="0">
              <a:spAutoFit/>
            </a:bodyPr>
            <a:lstStyle/>
            <a:p>
              <a:r>
                <a:rPr lang="en-US" dirty="0" smtClean="0"/>
                <a:t>CO</a:t>
              </a:r>
              <a:r>
                <a:rPr lang="en-US" baseline="-25000" dirty="0" smtClean="0"/>
                <a:t>2</a:t>
              </a:r>
              <a:endParaRPr lang="en-US" baseline="-25000" dirty="0"/>
            </a:p>
          </p:txBody>
        </p:sp>
        <p:cxnSp>
          <p:nvCxnSpPr>
            <p:cNvPr id="17" name="Straight Arrow Connector 16"/>
            <p:cNvCxnSpPr/>
            <p:nvPr/>
          </p:nvCxnSpPr>
          <p:spPr>
            <a:xfrm flipH="1">
              <a:off x="7701040" y="1682302"/>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5695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
        <p:nvSpPr>
          <p:cNvPr id="3" name="Rectangle 2"/>
          <p:cNvSpPr/>
          <p:nvPr/>
        </p:nvSpPr>
        <p:spPr>
          <a:xfrm>
            <a:off x="533400" y="0"/>
            <a:ext cx="7924800" cy="523220"/>
          </a:xfrm>
          <a:prstGeom prst="rect">
            <a:avLst/>
          </a:prstGeom>
        </p:spPr>
        <p:txBody>
          <a:bodyPr wrap="square">
            <a:spAutoFit/>
          </a:bodyPr>
          <a:lstStyle/>
          <a:p>
            <a:pPr algn="ctr"/>
            <a:r>
              <a:rPr lang="en-US" sz="2800" b="1" dirty="0" smtClean="0">
                <a:solidFill>
                  <a:srgbClr val="0000FF"/>
                </a:solidFill>
                <a:cs typeface="Times New Roman" pitchFamily="18" charset="0"/>
              </a:rPr>
              <a:t>SNO between </a:t>
            </a:r>
            <a:r>
              <a:rPr lang="en-US" sz="2800" b="1" dirty="0" err="1" smtClean="0">
                <a:solidFill>
                  <a:srgbClr val="0000FF"/>
                </a:solidFill>
                <a:cs typeface="Times New Roman" pitchFamily="18" charset="0"/>
              </a:rPr>
              <a:t>CrIS</a:t>
            </a:r>
            <a:r>
              <a:rPr lang="en-US" sz="2800" b="1" dirty="0" smtClean="0">
                <a:solidFill>
                  <a:srgbClr val="0000FF"/>
                </a:solidFill>
                <a:cs typeface="Times New Roman" pitchFamily="18" charset="0"/>
              </a:rPr>
              <a:t> and IASI</a:t>
            </a:r>
            <a:endParaRPr lang="en-US" sz="2800" b="1" dirty="0">
              <a:solidFill>
                <a:srgbClr val="0000FF"/>
              </a:solidFill>
              <a:cs typeface="Times New Roman" pitchFamily="18" charset="0"/>
            </a:endParaRPr>
          </a:p>
        </p:txBody>
      </p:sp>
      <p:sp>
        <p:nvSpPr>
          <p:cNvPr id="7" name="TextBox 6"/>
          <p:cNvSpPr txBox="1"/>
          <p:nvPr/>
        </p:nvSpPr>
        <p:spPr>
          <a:xfrm>
            <a:off x="457200" y="5943600"/>
            <a:ext cx="7772400" cy="646331"/>
          </a:xfrm>
          <a:prstGeom prst="rect">
            <a:avLst/>
          </a:prstGeom>
          <a:solidFill>
            <a:schemeClr val="bg1"/>
          </a:solidFill>
        </p:spPr>
        <p:txBody>
          <a:bodyPr wrap="square" rtlCol="0">
            <a:spAutoFit/>
          </a:bodyPr>
          <a:lstStyle/>
          <a:p>
            <a:pPr marL="457200" indent="-457200">
              <a:buBlip>
                <a:blip r:embed="rId2"/>
              </a:buBlip>
            </a:pPr>
            <a:r>
              <a:rPr lang="en-US" dirty="0" smtClean="0"/>
              <a:t>Data collected during the SNO event on 08/27/2013</a:t>
            </a:r>
          </a:p>
          <a:p>
            <a:pPr marL="457200" indent="-457200">
              <a:buBlip>
                <a:blip r:embed="rId2"/>
              </a:buBlip>
            </a:pPr>
            <a:r>
              <a:rPr lang="en-US" dirty="0" smtClean="0"/>
              <a:t>More data are needed to provide statistically meaningful results</a:t>
            </a:r>
            <a:endParaRPr lang="en-US" dirty="0"/>
          </a:p>
        </p:txBody>
      </p:sp>
      <p:pic>
        <p:nvPicPr>
          <p:cNvPr id="8" name="Picture 7" descr="2013-08-27T18%3A22%3A22.sav.iasi.viirs.png"/>
          <p:cNvPicPr>
            <a:picLocks noChangeAspect="1"/>
          </p:cNvPicPr>
          <p:nvPr/>
        </p:nvPicPr>
        <p:blipFill>
          <a:blip r:embed="rId3" cstate="print"/>
          <a:srcRect l="7760" t="2604" r="7321"/>
          <a:stretch>
            <a:fillRect/>
          </a:stretch>
        </p:blipFill>
        <p:spPr>
          <a:xfrm>
            <a:off x="457200" y="762000"/>
            <a:ext cx="2486011" cy="1603060"/>
          </a:xfrm>
          <a:prstGeom prst="rect">
            <a:avLst/>
          </a:prstGeom>
        </p:spPr>
      </p:pic>
      <p:sp>
        <p:nvSpPr>
          <p:cNvPr id="10" name="TextBox 9"/>
          <p:cNvSpPr txBox="1"/>
          <p:nvPr/>
        </p:nvSpPr>
        <p:spPr>
          <a:xfrm>
            <a:off x="228600" y="2514600"/>
            <a:ext cx="3429000" cy="2031325"/>
          </a:xfrm>
          <a:prstGeom prst="rect">
            <a:avLst/>
          </a:prstGeom>
          <a:noFill/>
        </p:spPr>
        <p:txBody>
          <a:bodyPr wrap="square" rtlCol="0">
            <a:spAutoFit/>
          </a:bodyPr>
          <a:lstStyle/>
          <a:p>
            <a:pPr marL="342900" indent="-342900"/>
            <a:r>
              <a:rPr lang="en-US" dirty="0" smtClean="0"/>
              <a:t> </a:t>
            </a:r>
            <a:r>
              <a:rPr lang="en-US" b="1" dirty="0" smtClean="0"/>
              <a:t>SNO Criteria</a:t>
            </a:r>
          </a:p>
          <a:p>
            <a:pPr marL="342900" indent="-342900">
              <a:buBlip>
                <a:blip r:embed="rId2"/>
              </a:buBlip>
            </a:pPr>
            <a:r>
              <a:rPr lang="en-US" dirty="0" smtClean="0"/>
              <a:t>Time difference: </a:t>
            </a:r>
          </a:p>
          <a:p>
            <a:pPr marL="342900" indent="-342900"/>
            <a:r>
              <a:rPr lang="en-US" dirty="0" smtClean="0"/>
              <a:t>       &lt;= 120 seconds </a:t>
            </a:r>
          </a:p>
          <a:p>
            <a:pPr marL="342900" indent="-342900">
              <a:buBlip>
                <a:blip r:embed="rId2"/>
              </a:buBlip>
            </a:pPr>
            <a:r>
              <a:rPr lang="en-US" dirty="0" smtClean="0"/>
              <a:t>Pixel distance: </a:t>
            </a:r>
          </a:p>
          <a:p>
            <a:pPr marL="342900" indent="-342900"/>
            <a:r>
              <a:rPr lang="en-US" dirty="0" smtClean="0"/>
              <a:t>       &lt;=(12+14)/4.0 km = 6.5 km</a:t>
            </a:r>
          </a:p>
          <a:p>
            <a:pPr marL="342900" indent="-342900">
              <a:buBlip>
                <a:blip r:embed="rId2"/>
              </a:buBlip>
            </a:pPr>
            <a:r>
              <a:rPr lang="en-US" dirty="0" smtClean="0"/>
              <a:t>Zenith angle difference: ABS(</a:t>
            </a:r>
            <a:r>
              <a:rPr lang="en-US" dirty="0" err="1" smtClean="0"/>
              <a:t>cos</a:t>
            </a:r>
            <a:r>
              <a:rPr lang="en-US" dirty="0" smtClean="0"/>
              <a:t>(a1)/</a:t>
            </a:r>
            <a:r>
              <a:rPr lang="en-US" dirty="0" err="1" smtClean="0"/>
              <a:t>cos</a:t>
            </a:r>
            <a:r>
              <a:rPr lang="en-US" dirty="0" smtClean="0"/>
              <a:t>(a2)-1) &lt;= 0.01</a:t>
            </a:r>
            <a:endParaRPr lang="en-US" dirty="0"/>
          </a:p>
        </p:txBody>
      </p:sp>
      <p:sp>
        <p:nvSpPr>
          <p:cNvPr id="11" name="Oval 10"/>
          <p:cNvSpPr/>
          <p:nvPr/>
        </p:nvSpPr>
        <p:spPr>
          <a:xfrm>
            <a:off x="838200" y="487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43000" y="4876800"/>
            <a:ext cx="6858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1200150" y="4514850"/>
            <a:ext cx="304800" cy="4191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5"/>
          <p:cNvGrpSpPr/>
          <p:nvPr/>
        </p:nvGrpSpPr>
        <p:grpSpPr>
          <a:xfrm>
            <a:off x="3429000" y="609600"/>
            <a:ext cx="5266944" cy="5300472"/>
            <a:chOff x="3429000" y="609600"/>
            <a:chExt cx="5266944" cy="5300472"/>
          </a:xfrm>
        </p:grpSpPr>
        <p:pic>
          <p:nvPicPr>
            <p:cNvPr id="14" name="Picture 13" descr="CrIS_IASI_North_SNO_mean_comparison.tif"/>
            <p:cNvPicPr>
              <a:picLocks noChangeAspect="1"/>
            </p:cNvPicPr>
            <p:nvPr/>
          </p:nvPicPr>
          <p:blipFill>
            <a:blip r:embed="rId4" cstate="print"/>
            <a:stretch>
              <a:fillRect/>
            </a:stretch>
          </p:blipFill>
          <p:spPr>
            <a:xfrm>
              <a:off x="3429000" y="609600"/>
              <a:ext cx="5266944" cy="2633472"/>
            </a:xfrm>
            <a:prstGeom prst="rect">
              <a:avLst/>
            </a:prstGeom>
          </p:spPr>
        </p:pic>
        <p:pic>
          <p:nvPicPr>
            <p:cNvPr id="15" name="Picture 14" descr="CrIS_IASI_North_SNO_mean_MWIR_comparison.tif"/>
            <p:cNvPicPr>
              <a:picLocks noChangeAspect="1"/>
            </p:cNvPicPr>
            <p:nvPr/>
          </p:nvPicPr>
          <p:blipFill>
            <a:blip r:embed="rId5" cstate="print"/>
            <a:stretch>
              <a:fillRect/>
            </a:stretch>
          </p:blipFill>
          <p:spPr>
            <a:xfrm>
              <a:off x="3429000" y="3276600"/>
              <a:ext cx="5266944" cy="2633472"/>
            </a:xfrm>
            <a:prstGeom prst="rect">
              <a:avLst/>
            </a:prstGeom>
          </p:spPr>
        </p:pic>
      </p:grpSp>
    </p:spTree>
    <p:extLst>
      <p:ext uri="{BB962C8B-B14F-4D97-AF65-F5344CB8AC3E}">
        <p14:creationId xmlns:p14="http://schemas.microsoft.com/office/powerpoint/2010/main" val="81515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r>
              <a:rPr lang="en-US" sz="2400" dirty="0">
                <a:solidFill>
                  <a:srgbClr val="0000FF"/>
                </a:solidFill>
                <a:latin typeface="Times New Roman" pitchFamily="18" charset="0"/>
                <a:cs typeface="Times New Roman" pitchFamily="18" charset="0"/>
              </a:rPr>
              <a:t>Visible Infrared </a:t>
            </a:r>
            <a:r>
              <a:rPr lang="en-US" sz="2400" dirty="0" smtClean="0">
                <a:solidFill>
                  <a:srgbClr val="0000FF"/>
                </a:solidFill>
                <a:latin typeface="Times New Roman" pitchFamily="18" charset="0"/>
                <a:cs typeface="Times New Roman" pitchFamily="18" charset="0"/>
              </a:rPr>
              <a:t>Imaging </a:t>
            </a:r>
            <a:r>
              <a:rPr lang="en-US" sz="2400" dirty="0">
                <a:solidFill>
                  <a:srgbClr val="0000FF"/>
                </a:solidFill>
                <a:latin typeface="Times New Roman" pitchFamily="18" charset="0"/>
                <a:cs typeface="Times New Roman" pitchFamily="18" charset="0"/>
              </a:rPr>
              <a:t>Radiometer Suite</a:t>
            </a:r>
            <a:br>
              <a:rPr lang="en-US" sz="2400" dirty="0">
                <a:solidFill>
                  <a:srgbClr val="0000FF"/>
                </a:solidFill>
                <a:latin typeface="Times New Roman" pitchFamily="18" charset="0"/>
                <a:cs typeface="Times New Roman" pitchFamily="18" charset="0"/>
              </a:rPr>
            </a:br>
            <a:r>
              <a:rPr lang="en-US" sz="2400" dirty="0">
                <a:solidFill>
                  <a:srgbClr val="0000FF"/>
                </a:solidFill>
                <a:latin typeface="Times New Roman" pitchFamily="18" charset="0"/>
                <a:cs typeface="Times New Roman" pitchFamily="18" charset="0"/>
              </a:rPr>
              <a:t>(VIIRS</a:t>
            </a:r>
            <a:r>
              <a:rPr lang="en-US" sz="2400" dirty="0" smtClean="0">
                <a:solidFill>
                  <a:srgbClr val="0000FF"/>
                </a:solidFill>
                <a:latin typeface="Times New Roman" pitchFamily="18" charset="0"/>
                <a:cs typeface="Times New Roman" pitchFamily="18" charset="0"/>
              </a:rPr>
              <a:t>)  SDR Status</a:t>
            </a:r>
            <a:endParaRPr lang="en-US" sz="2400" b="1"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763000" cy="5029200"/>
          </a:xfrm>
        </p:spPr>
        <p:txBody>
          <a:bodyPr>
            <a:noAutofit/>
          </a:bodyPr>
          <a:lstStyle/>
          <a:p>
            <a:r>
              <a:rPr lang="en-US" sz="1800" dirty="0">
                <a:latin typeface="Times New Roman" pitchFamily="18" charset="0"/>
                <a:cs typeface="Times New Roman" pitchFamily="18" charset="0"/>
              </a:rPr>
              <a:t>SNPP SDR </a:t>
            </a:r>
            <a:r>
              <a:rPr lang="en-US" sz="1800" dirty="0" smtClean="0">
                <a:latin typeface="Times New Roman" pitchFamily="18" charset="0"/>
                <a:cs typeface="Times New Roman" pitchFamily="18" charset="0"/>
              </a:rPr>
              <a:t>products have </a:t>
            </a:r>
            <a:r>
              <a:rPr lang="en-US" sz="1800" dirty="0">
                <a:latin typeface="Times New Roman" pitchFamily="18" charset="0"/>
                <a:cs typeface="Times New Roman" pitchFamily="18" charset="0"/>
              </a:rPr>
              <a:t>reached </a:t>
            </a:r>
            <a:r>
              <a:rPr lang="en-US" sz="1800" dirty="0" smtClean="0">
                <a:latin typeface="Times New Roman" pitchFamily="18" charset="0"/>
                <a:cs typeface="Times New Roman" pitchFamily="18" charset="0"/>
              </a:rPr>
              <a:t>validated </a:t>
            </a:r>
            <a:r>
              <a:rPr lang="en-US" sz="1800" dirty="0">
                <a:latin typeface="Times New Roman" pitchFamily="18" charset="0"/>
                <a:cs typeface="Times New Roman" pitchFamily="18" charset="0"/>
              </a:rPr>
              <a:t>maturity </a:t>
            </a:r>
            <a:r>
              <a:rPr lang="en-US" sz="1800" dirty="0" smtClean="0">
                <a:latin typeface="Times New Roman" pitchFamily="18" charset="0"/>
                <a:cs typeface="Times New Roman" pitchFamily="18" charset="0"/>
              </a:rPr>
              <a:t>level</a:t>
            </a:r>
          </a:p>
          <a:p>
            <a:r>
              <a:rPr lang="en-US" sz="1800" dirty="0" smtClean="0">
                <a:latin typeface="Times New Roman" pitchFamily="18" charset="0"/>
                <a:cs typeface="Times New Roman" pitchFamily="18" charset="0"/>
              </a:rPr>
              <a:t>Multiple </a:t>
            </a:r>
            <a:r>
              <a:rPr lang="en-US" sz="1800" dirty="0">
                <a:latin typeface="Times New Roman" pitchFamily="18" charset="0"/>
                <a:cs typeface="Times New Roman" pitchFamily="18" charset="0"/>
              </a:rPr>
              <a:t>code/LUT updates have been implemented or are being implemented into the SDR processing, including the scan-by-scan calibration, and have led to higher quality SDRs and EDRs.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VIIRS </a:t>
            </a:r>
            <a:r>
              <a:rPr lang="en-US" sz="1800" dirty="0">
                <a:latin typeface="Times New Roman" pitchFamily="18" charset="0"/>
                <a:cs typeface="Times New Roman" pitchFamily="18" charset="0"/>
              </a:rPr>
              <a:t>on-orbit performance is well characterized and meets </a:t>
            </a:r>
            <a:r>
              <a:rPr lang="en-US" sz="1800" dirty="0" smtClean="0">
                <a:latin typeface="Times New Roman" pitchFamily="18" charset="0"/>
                <a:cs typeface="Times New Roman" pitchFamily="18" charset="0"/>
              </a:rPr>
              <a:t>specifications</a:t>
            </a:r>
          </a:p>
          <a:p>
            <a:r>
              <a:rPr lang="en-US" sz="1800" dirty="0" smtClean="0">
                <a:latin typeface="Times New Roman" pitchFamily="18" charset="0"/>
                <a:cs typeface="Times New Roman" pitchFamily="18" charset="0"/>
              </a:rPr>
              <a:t>Noise </a:t>
            </a:r>
            <a:r>
              <a:rPr lang="en-US" sz="1800" dirty="0">
                <a:latin typeface="Times New Roman" pitchFamily="18" charset="0"/>
                <a:cs typeface="Times New Roman" pitchFamily="18" charset="0"/>
              </a:rPr>
              <a:t>is small and stable, meet </a:t>
            </a:r>
            <a:r>
              <a:rPr lang="en-US" sz="1800" dirty="0" smtClean="0">
                <a:latin typeface="Times New Roman" pitchFamily="18" charset="0"/>
                <a:cs typeface="Times New Roman" pitchFamily="18" charset="0"/>
              </a:rPr>
              <a:t>specification</a:t>
            </a:r>
          </a:p>
          <a:p>
            <a:r>
              <a:rPr lang="en-US" sz="1800" dirty="0" smtClean="0">
                <a:latin typeface="Times New Roman" pitchFamily="18" charset="0"/>
                <a:cs typeface="Times New Roman" pitchFamily="18" charset="0"/>
              </a:rPr>
              <a:t>Bias </a:t>
            </a:r>
            <a:r>
              <a:rPr lang="en-US" sz="1800" dirty="0">
                <a:latin typeface="Times New Roman" pitchFamily="18" charset="0"/>
                <a:cs typeface="Times New Roman" pitchFamily="18" charset="0"/>
              </a:rPr>
              <a:t>(accuracy)  is  well characterized for both reflective solar and thermal emissive bands. with the exception of M11 due to low signal (known prelaunch with </a:t>
            </a:r>
            <a:r>
              <a:rPr lang="en-US" sz="1800" dirty="0" smtClean="0">
                <a:latin typeface="Times New Roman" pitchFamily="18" charset="0"/>
                <a:cs typeface="Times New Roman" pitchFamily="18" charset="0"/>
              </a:rPr>
              <a:t>waiver)</a:t>
            </a:r>
          </a:p>
          <a:p>
            <a:r>
              <a:rPr lang="en-US" sz="1800" dirty="0" smtClean="0">
                <a:latin typeface="Times New Roman" pitchFamily="18" charset="0"/>
                <a:cs typeface="Times New Roman" pitchFamily="18" charset="0"/>
              </a:rPr>
              <a:t>RSB </a:t>
            </a:r>
            <a:r>
              <a:rPr lang="en-US" sz="1800" dirty="0" err="1">
                <a:latin typeface="Times New Roman" pitchFamily="18" charset="0"/>
                <a:cs typeface="Times New Roman" pitchFamily="18" charset="0"/>
              </a:rPr>
              <a:t>Autocal</a:t>
            </a:r>
            <a:r>
              <a:rPr lang="en-US" sz="1800" dirty="0">
                <a:latin typeface="Times New Roman" pitchFamily="18" charset="0"/>
                <a:cs typeface="Times New Roman" pitchFamily="18" charset="0"/>
              </a:rPr>
              <a:t> is </a:t>
            </a:r>
            <a:r>
              <a:rPr lang="en-US" sz="1800" dirty="0" smtClean="0">
                <a:latin typeface="Times New Roman" pitchFamily="18" charset="0"/>
                <a:cs typeface="Times New Roman" pitchFamily="18" charset="0"/>
              </a:rPr>
              <a:t>being implemented which will reduce </a:t>
            </a:r>
            <a:r>
              <a:rPr lang="en-US" sz="1800" dirty="0">
                <a:latin typeface="Times New Roman" pitchFamily="18" charset="0"/>
                <a:cs typeface="Times New Roman" pitchFamily="18" charset="0"/>
              </a:rPr>
              <a:t>calibration latency and improve performance.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DNB </a:t>
            </a:r>
            <a:r>
              <a:rPr lang="en-US" sz="1800" dirty="0" err="1">
                <a:latin typeface="Times New Roman" pitchFamily="18" charset="0"/>
                <a:cs typeface="Times New Roman" pitchFamily="18" charset="0"/>
              </a:rPr>
              <a:t>straylight</a:t>
            </a:r>
            <a:r>
              <a:rPr lang="en-US" sz="1800" dirty="0">
                <a:latin typeface="Times New Roman" pitchFamily="18" charset="0"/>
                <a:cs typeface="Times New Roman" pitchFamily="18" charset="0"/>
              </a:rPr>
              <a:t> correction works </a:t>
            </a:r>
            <a:r>
              <a:rPr lang="en-US" sz="1800" dirty="0" smtClean="0">
                <a:latin typeface="Times New Roman" pitchFamily="18" charset="0"/>
                <a:cs typeface="Times New Roman" pitchFamily="18" charset="0"/>
              </a:rPr>
              <a:t>well.</a:t>
            </a:r>
          </a:p>
          <a:p>
            <a:r>
              <a:rPr lang="en-US" sz="1800" dirty="0" smtClean="0">
                <a:latin typeface="Times New Roman" pitchFamily="18" charset="0"/>
                <a:cs typeface="Times New Roman" pitchFamily="18" charset="0"/>
              </a:rPr>
              <a:t>Geo-location uncertainties for I-/M-bands are ~ 70 m at nadir, meeting specifications at nadir and edge-of-scan (DNB terrain corrected geo-location has been implemented 5/14)</a:t>
            </a:r>
          </a:p>
          <a:p>
            <a:r>
              <a:rPr lang="en-US" sz="1800" dirty="0" smtClean="0">
                <a:latin typeface="Times New Roman" pitchFamily="18" charset="0"/>
                <a:cs typeface="Times New Roman" pitchFamily="18" charset="0"/>
              </a:rPr>
              <a:t>Instrument </a:t>
            </a:r>
            <a:r>
              <a:rPr lang="en-US" sz="1800" dirty="0">
                <a:latin typeface="Times New Roman" pitchFamily="18" charset="0"/>
                <a:cs typeface="Times New Roman" pitchFamily="18" charset="0"/>
              </a:rPr>
              <a:t>performance and SDR uncertainties are well characterized and documented (e.g. ATBD, peer-reviewed publications, user’s guide, error budget analysis</a:t>
            </a:r>
            <a:r>
              <a:rPr lang="en-US" sz="1800" dirty="0" smtClean="0">
                <a:latin typeface="Times New Roman" pitchFamily="18" charset="0"/>
                <a:cs typeface="Times New Roman" pitchFamily="18" charset="0"/>
              </a:rPr>
              <a:t>)</a:t>
            </a:r>
          </a:p>
        </p:txBody>
      </p:sp>
      <p:sp>
        <p:nvSpPr>
          <p:cNvPr id="5" name="Slide Number Placeholder 4"/>
          <p:cNvSpPr>
            <a:spLocks noGrp="1"/>
          </p:cNvSpPr>
          <p:nvPr>
            <p:ph type="sldNum" sz="quarter" idx="4294967295"/>
          </p:nvPr>
        </p:nvSpPr>
        <p:spPr>
          <a:xfrm>
            <a:off x="8686800" y="6492875"/>
            <a:ext cx="457200" cy="365125"/>
          </a:xfrm>
          <a:prstGeom prst="rect">
            <a:avLst/>
          </a:prstGeom>
        </p:spPr>
        <p:txBody>
          <a:bodyPr/>
          <a:lstStyle/>
          <a:p>
            <a:pPr>
              <a:defRPr/>
            </a:pPr>
            <a:fld id="{60EFD0CD-B132-4397-9376-7584C1D2757A}" type="slidenum">
              <a:rPr lang="en-US" smtClean="0">
                <a:solidFill>
                  <a:schemeClr val="tx1"/>
                </a:solidFill>
                <a:latin typeface="Calibri"/>
              </a:rPr>
              <a:pPr>
                <a:defRPr/>
              </a:pPr>
              <a:t>12</a:t>
            </a:fld>
            <a:endParaRPr lang="en-US" dirty="0">
              <a:solidFill>
                <a:schemeClr val="tx1"/>
              </a:solidFill>
              <a:latin typeface="Calibri"/>
            </a:endParaRPr>
          </a:p>
        </p:txBody>
      </p:sp>
    </p:spTree>
    <p:extLst>
      <p:ext uri="{BB962C8B-B14F-4D97-AF65-F5344CB8AC3E}">
        <p14:creationId xmlns:p14="http://schemas.microsoft.com/office/powerpoint/2010/main" val="42426514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VIIRS Environmental Data Records (EDR)</a:t>
            </a:r>
            <a:endParaRPr lang="en-US" sz="3200" dirty="0"/>
          </a:p>
        </p:txBody>
      </p:sp>
      <p:pic>
        <p:nvPicPr>
          <p:cNvPr id="4" name="Picture 2" descr="C:\Users\fpadula\Desktop\.png"/>
          <p:cNvPicPr>
            <a:picLocks noChangeAspect="1" noChangeArrowheads="1"/>
          </p:cNvPicPr>
          <p:nvPr/>
        </p:nvPicPr>
        <p:blipFill>
          <a:blip r:embed="rId2" cstate="print"/>
          <a:srcRect/>
          <a:stretch>
            <a:fillRect/>
          </a:stretch>
        </p:blipFill>
        <p:spPr bwMode="auto">
          <a:xfrm>
            <a:off x="5105400" y="2754923"/>
            <a:ext cx="1804590" cy="1289539"/>
          </a:xfrm>
          <a:prstGeom prst="rect">
            <a:avLst/>
          </a:prstGeom>
          <a:noFill/>
        </p:spPr>
      </p:pic>
      <p:pic>
        <p:nvPicPr>
          <p:cNvPr id="5" name="Picture 1" descr="C:\Users\fpadula\Downloads\GIMGO-SVI04_npp_d20130824_t2052026_e2057429_b09456_WestCalifornia_crop.png"/>
          <p:cNvPicPr>
            <a:picLocks noChangeAspect="1" noChangeArrowheads="1"/>
          </p:cNvPicPr>
          <p:nvPr/>
        </p:nvPicPr>
        <p:blipFill>
          <a:blip r:embed="rId3" cstate="print"/>
          <a:srcRect/>
          <a:stretch>
            <a:fillRect/>
          </a:stretch>
        </p:blipFill>
        <p:spPr bwMode="auto">
          <a:xfrm>
            <a:off x="6918431" y="5341779"/>
            <a:ext cx="1792562" cy="1300780"/>
          </a:xfrm>
          <a:prstGeom prst="rect">
            <a:avLst/>
          </a:prstGeom>
          <a:noFill/>
        </p:spPr>
      </p:pic>
      <p:pic>
        <p:nvPicPr>
          <p:cNvPr id="6" name="Picture 2" descr="C:\Users\fpadula\Downloads\GMODO-SVM03-SVM04-SVM05_npp_d20130824_t2052026_e2057429_WestCalifornia_crop.png"/>
          <p:cNvPicPr>
            <a:picLocks noChangeAspect="1" noChangeArrowheads="1"/>
          </p:cNvPicPr>
          <p:nvPr/>
        </p:nvPicPr>
        <p:blipFill>
          <a:blip r:embed="rId4" cstate="print"/>
          <a:srcRect/>
          <a:stretch>
            <a:fillRect/>
          </a:stretch>
        </p:blipFill>
        <p:spPr bwMode="auto">
          <a:xfrm>
            <a:off x="5135902" y="5341780"/>
            <a:ext cx="1790996" cy="1300779"/>
          </a:xfrm>
          <a:prstGeom prst="rect">
            <a:avLst/>
          </a:prstGeom>
          <a:noFill/>
        </p:spPr>
      </p:pic>
      <p:pic>
        <p:nvPicPr>
          <p:cNvPr id="7" name="Picture 6" descr="04072012-0656-0701-i5-useastcoast.png"/>
          <p:cNvPicPr>
            <a:picLocks noChangeAspect="1"/>
          </p:cNvPicPr>
          <p:nvPr/>
        </p:nvPicPr>
        <p:blipFill>
          <a:blip r:embed="rId5" cstate="print">
            <a:lum bright="-10000"/>
          </a:blip>
          <a:srcRect/>
          <a:stretch>
            <a:fillRect/>
          </a:stretch>
        </p:blipFill>
        <p:spPr>
          <a:xfrm>
            <a:off x="6928305" y="2750980"/>
            <a:ext cx="1788454" cy="1300779"/>
          </a:xfrm>
          <a:prstGeom prst="rect">
            <a:avLst/>
          </a:prstGeom>
        </p:spPr>
      </p:pic>
      <p:pic>
        <p:nvPicPr>
          <p:cNvPr id="8" name="Picture 7" descr="viirs-dnb-d20130110-t2337298-e2343102-cairo.png"/>
          <p:cNvPicPr>
            <a:picLocks noChangeAspect="1"/>
          </p:cNvPicPr>
          <p:nvPr/>
        </p:nvPicPr>
        <p:blipFill>
          <a:blip r:embed="rId6" cstate="print"/>
          <a:srcRect/>
          <a:stretch>
            <a:fillRect/>
          </a:stretch>
        </p:blipFill>
        <p:spPr>
          <a:xfrm>
            <a:off x="5140735" y="4041000"/>
            <a:ext cx="1791143" cy="1300779"/>
          </a:xfrm>
          <a:prstGeom prst="rect">
            <a:avLst/>
          </a:prstGeom>
        </p:spPr>
      </p:pic>
      <p:pic>
        <p:nvPicPr>
          <p:cNvPr id="9" name="Picture 8" descr="svm02-svm04-svm05-d20120404-t1045001-e1050405-egypt-israel.png"/>
          <p:cNvPicPr>
            <a:picLocks noChangeAspect="1"/>
          </p:cNvPicPr>
          <p:nvPr/>
        </p:nvPicPr>
        <p:blipFill>
          <a:blip r:embed="rId7" cstate="print"/>
          <a:srcRect l="-80"/>
          <a:stretch>
            <a:fillRect/>
          </a:stretch>
        </p:blipFill>
        <p:spPr>
          <a:xfrm>
            <a:off x="6928747" y="4041000"/>
            <a:ext cx="1791144" cy="1300778"/>
          </a:xfrm>
          <a:prstGeom prst="rect">
            <a:avLst/>
          </a:prstGeom>
        </p:spPr>
      </p:pic>
      <p:pic>
        <p:nvPicPr>
          <p:cNvPr id="10" name="Picture 9" descr="gimgo-svi05-npp-d20131108-t0503163-e0508567-philippines.png"/>
          <p:cNvPicPr>
            <a:picLocks noChangeAspect="1"/>
          </p:cNvPicPr>
          <p:nvPr/>
        </p:nvPicPr>
        <p:blipFill>
          <a:blip r:embed="rId8" cstate="print"/>
          <a:srcRect/>
          <a:stretch>
            <a:fillRect/>
          </a:stretch>
        </p:blipFill>
        <p:spPr>
          <a:xfrm>
            <a:off x="6925229" y="1450201"/>
            <a:ext cx="1791144" cy="1300779"/>
          </a:xfrm>
          <a:prstGeom prst="rect">
            <a:avLst/>
          </a:prstGeom>
        </p:spPr>
      </p:pic>
      <p:pic>
        <p:nvPicPr>
          <p:cNvPr id="11" name="Picture 10" descr="gmodo-svm03-svm04-svm05-npp-d20131108-t0503163-e0508567-philippines.png"/>
          <p:cNvPicPr>
            <a:picLocks noChangeAspect="1"/>
          </p:cNvPicPr>
          <p:nvPr/>
        </p:nvPicPr>
        <p:blipFill>
          <a:blip r:embed="rId9" cstate="print"/>
          <a:srcRect/>
          <a:stretch>
            <a:fillRect/>
          </a:stretch>
        </p:blipFill>
        <p:spPr>
          <a:xfrm>
            <a:off x="5134085" y="1450201"/>
            <a:ext cx="1791144" cy="1290020"/>
          </a:xfrm>
          <a:prstGeom prst="rect">
            <a:avLst/>
          </a:prstGeom>
        </p:spPr>
      </p:pic>
      <p:cxnSp>
        <p:nvCxnSpPr>
          <p:cNvPr id="12" name="Straight Connector 11"/>
          <p:cNvCxnSpPr/>
          <p:nvPr/>
        </p:nvCxnSpPr>
        <p:spPr>
          <a:xfrm>
            <a:off x="5134085" y="2740221"/>
            <a:ext cx="35822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viirs-dnb-d20130110-t2337298-e2343102-cairo.png"/>
          <p:cNvPicPr>
            <a:picLocks noChangeAspect="1"/>
          </p:cNvPicPr>
          <p:nvPr/>
        </p:nvPicPr>
        <p:blipFill>
          <a:blip r:embed="rId6" cstate="print"/>
          <a:srcRect/>
          <a:stretch>
            <a:fillRect/>
          </a:stretch>
        </p:blipFill>
        <p:spPr>
          <a:xfrm>
            <a:off x="5131396" y="4040999"/>
            <a:ext cx="1791143" cy="1300779"/>
          </a:xfrm>
          <a:prstGeom prst="rect">
            <a:avLst/>
          </a:prstGeom>
        </p:spPr>
      </p:pic>
      <p:cxnSp>
        <p:nvCxnSpPr>
          <p:cNvPr id="14" name="Straight Connector 13"/>
          <p:cNvCxnSpPr/>
          <p:nvPr/>
        </p:nvCxnSpPr>
        <p:spPr>
          <a:xfrm>
            <a:off x="5131396" y="4040999"/>
            <a:ext cx="35822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31396" y="5341778"/>
            <a:ext cx="35822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921960" y="1450203"/>
            <a:ext cx="0" cy="519235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31396" y="1450201"/>
            <a:ext cx="3579597" cy="5192356"/>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127435" y="1506236"/>
            <a:ext cx="1795684" cy="230832"/>
          </a:xfrm>
          <a:prstGeom prst="rect">
            <a:avLst/>
          </a:prstGeom>
          <a:gradFill>
            <a:gsLst>
              <a:gs pos="0">
                <a:schemeClr val="bg1">
                  <a:alpha val="33000"/>
                </a:schemeClr>
              </a:gs>
              <a:gs pos="0">
                <a:schemeClr val="bg1">
                  <a:alpha val="85000"/>
                </a:schemeClr>
              </a:gs>
              <a:gs pos="100000">
                <a:schemeClr val="accent1">
                  <a:tint val="23500"/>
                  <a:satMod val="160000"/>
                  <a:alpha val="11000"/>
                </a:schemeClr>
              </a:gs>
            </a:gsLst>
            <a:lin ang="0" scaled="0"/>
          </a:gradFill>
        </p:spPr>
        <p:txBody>
          <a:bodyPr wrap="none" rtlCol="0">
            <a:spAutoFit/>
          </a:bodyPr>
          <a:lstStyle/>
          <a:p>
            <a:r>
              <a:rPr lang="en-US" sz="900" dirty="0" smtClean="0"/>
              <a:t>Typhoon Haiyan: VIIRS M3,M4,M5</a:t>
            </a:r>
            <a:endParaRPr lang="en-US" sz="900" dirty="0"/>
          </a:p>
        </p:txBody>
      </p:sp>
      <p:sp>
        <p:nvSpPr>
          <p:cNvPr id="19" name="TextBox 18"/>
          <p:cNvSpPr txBox="1"/>
          <p:nvPr/>
        </p:nvSpPr>
        <p:spPr>
          <a:xfrm>
            <a:off x="5127435" y="3750175"/>
            <a:ext cx="1720343" cy="230832"/>
          </a:xfrm>
          <a:prstGeom prst="rect">
            <a:avLst/>
          </a:prstGeom>
          <a:gradFill>
            <a:gsLst>
              <a:gs pos="0">
                <a:schemeClr val="bg1">
                  <a:alpha val="33000"/>
                </a:schemeClr>
              </a:gs>
              <a:gs pos="0">
                <a:schemeClr val="bg1">
                  <a:alpha val="85000"/>
                </a:schemeClr>
              </a:gs>
              <a:gs pos="100000">
                <a:schemeClr val="accent1">
                  <a:tint val="23500"/>
                  <a:satMod val="160000"/>
                  <a:alpha val="11000"/>
                </a:schemeClr>
              </a:gs>
            </a:gsLst>
            <a:lin ang="0" scaled="0"/>
          </a:gradFill>
        </p:spPr>
        <p:txBody>
          <a:bodyPr wrap="none" rtlCol="0">
            <a:spAutoFit/>
          </a:bodyPr>
          <a:lstStyle/>
          <a:p>
            <a:r>
              <a:rPr lang="en-US" sz="900" dirty="0" smtClean="0"/>
              <a:t>Cape Hatteras: VIIRS  M2,M4,M5</a:t>
            </a:r>
            <a:endParaRPr lang="en-US" sz="900" dirty="0"/>
          </a:p>
        </p:txBody>
      </p:sp>
      <p:sp>
        <p:nvSpPr>
          <p:cNvPr id="20" name="TextBox 19"/>
          <p:cNvSpPr txBox="1"/>
          <p:nvPr/>
        </p:nvSpPr>
        <p:spPr>
          <a:xfrm>
            <a:off x="6918431" y="3750175"/>
            <a:ext cx="1252266" cy="230832"/>
          </a:xfrm>
          <a:prstGeom prst="rect">
            <a:avLst/>
          </a:prstGeom>
          <a:gradFill>
            <a:gsLst>
              <a:gs pos="0">
                <a:schemeClr val="bg1">
                  <a:alpha val="33000"/>
                </a:schemeClr>
              </a:gs>
              <a:gs pos="0">
                <a:schemeClr val="bg1">
                  <a:alpha val="85000"/>
                </a:schemeClr>
              </a:gs>
              <a:gs pos="100000">
                <a:schemeClr val="accent1">
                  <a:tint val="23500"/>
                  <a:satMod val="160000"/>
                  <a:alpha val="11000"/>
                </a:schemeClr>
              </a:gs>
            </a:gsLst>
            <a:lin ang="0" scaled="0"/>
          </a:gradFill>
        </p:spPr>
        <p:txBody>
          <a:bodyPr wrap="none" rtlCol="0">
            <a:spAutoFit/>
          </a:bodyPr>
          <a:lstStyle/>
          <a:p>
            <a:r>
              <a:rPr lang="en-US" sz="900" dirty="0" smtClean="0"/>
              <a:t>Cape Hatteras: VIIRS I5</a:t>
            </a:r>
            <a:endParaRPr lang="en-US" sz="900" dirty="0"/>
          </a:p>
        </p:txBody>
      </p:sp>
      <p:sp>
        <p:nvSpPr>
          <p:cNvPr id="21" name="TextBox 20"/>
          <p:cNvSpPr txBox="1"/>
          <p:nvPr/>
        </p:nvSpPr>
        <p:spPr>
          <a:xfrm>
            <a:off x="5128859" y="5395222"/>
            <a:ext cx="1454244" cy="230832"/>
          </a:xfrm>
          <a:prstGeom prst="rect">
            <a:avLst/>
          </a:prstGeom>
          <a:gradFill>
            <a:gsLst>
              <a:gs pos="0">
                <a:schemeClr val="bg1">
                  <a:alpha val="33000"/>
                </a:schemeClr>
              </a:gs>
              <a:gs pos="0">
                <a:schemeClr val="bg1">
                  <a:alpha val="85000"/>
                </a:schemeClr>
              </a:gs>
              <a:gs pos="100000">
                <a:schemeClr val="accent1">
                  <a:tint val="23500"/>
                  <a:satMod val="160000"/>
                  <a:alpha val="11000"/>
                </a:schemeClr>
              </a:gs>
            </a:gsLst>
            <a:lin ang="0" scaled="0"/>
          </a:gradFill>
        </p:spPr>
        <p:txBody>
          <a:bodyPr wrap="none" rtlCol="0">
            <a:spAutoFit/>
          </a:bodyPr>
          <a:lstStyle/>
          <a:p>
            <a:r>
              <a:rPr lang="en-US" sz="900" dirty="0" smtClean="0"/>
              <a:t>RIM Fire: VIIRS  M3,M4,M5</a:t>
            </a:r>
            <a:endParaRPr lang="en-US" sz="900" dirty="0"/>
          </a:p>
        </p:txBody>
      </p:sp>
      <p:sp>
        <p:nvSpPr>
          <p:cNvPr id="22" name="TextBox 21"/>
          <p:cNvSpPr txBox="1"/>
          <p:nvPr/>
        </p:nvSpPr>
        <p:spPr>
          <a:xfrm>
            <a:off x="6919219" y="5395222"/>
            <a:ext cx="1011815" cy="230832"/>
          </a:xfrm>
          <a:prstGeom prst="rect">
            <a:avLst/>
          </a:prstGeom>
          <a:gradFill>
            <a:gsLst>
              <a:gs pos="0">
                <a:schemeClr val="bg1">
                  <a:alpha val="33000"/>
                </a:schemeClr>
              </a:gs>
              <a:gs pos="0">
                <a:schemeClr val="bg1">
                  <a:alpha val="85000"/>
                </a:schemeClr>
              </a:gs>
              <a:gs pos="100000">
                <a:schemeClr val="accent1">
                  <a:tint val="23500"/>
                  <a:satMod val="160000"/>
                  <a:alpha val="11000"/>
                </a:schemeClr>
              </a:gs>
            </a:gsLst>
            <a:lin ang="0" scaled="0"/>
          </a:gradFill>
        </p:spPr>
        <p:txBody>
          <a:bodyPr wrap="none" rtlCol="0">
            <a:spAutoFit/>
          </a:bodyPr>
          <a:lstStyle/>
          <a:p>
            <a:r>
              <a:rPr lang="en-US" sz="900" dirty="0" smtClean="0"/>
              <a:t>RIM Fire: VIIRS  I4</a:t>
            </a:r>
            <a:endParaRPr lang="en-US" sz="900" dirty="0"/>
          </a:p>
        </p:txBody>
      </p:sp>
      <p:sp>
        <p:nvSpPr>
          <p:cNvPr id="23" name="TextBox 22"/>
          <p:cNvSpPr txBox="1"/>
          <p:nvPr/>
        </p:nvSpPr>
        <p:spPr>
          <a:xfrm>
            <a:off x="6918431" y="1506236"/>
            <a:ext cx="1353256" cy="230832"/>
          </a:xfrm>
          <a:prstGeom prst="rect">
            <a:avLst/>
          </a:prstGeom>
          <a:gradFill>
            <a:gsLst>
              <a:gs pos="0">
                <a:schemeClr val="bg1">
                  <a:alpha val="33000"/>
                </a:schemeClr>
              </a:gs>
              <a:gs pos="0">
                <a:schemeClr val="bg1">
                  <a:alpha val="85000"/>
                </a:schemeClr>
              </a:gs>
              <a:gs pos="100000">
                <a:schemeClr val="accent1">
                  <a:tint val="23500"/>
                  <a:satMod val="160000"/>
                  <a:alpha val="11000"/>
                </a:schemeClr>
              </a:gs>
            </a:gsLst>
            <a:lin ang="0" scaled="0"/>
          </a:gradFill>
        </p:spPr>
        <p:txBody>
          <a:bodyPr wrap="none" rtlCol="0">
            <a:spAutoFit/>
          </a:bodyPr>
          <a:lstStyle/>
          <a:p>
            <a:r>
              <a:rPr lang="en-US" sz="900" dirty="0" smtClean="0"/>
              <a:t>Typhoon Haiyan: VIIRS I5</a:t>
            </a:r>
            <a:endParaRPr lang="en-US" sz="900" dirty="0"/>
          </a:p>
        </p:txBody>
      </p:sp>
      <p:sp>
        <p:nvSpPr>
          <p:cNvPr id="24" name="Rectangle 23"/>
          <p:cNvSpPr/>
          <p:nvPr/>
        </p:nvSpPr>
        <p:spPr>
          <a:xfrm>
            <a:off x="5321060" y="6642556"/>
            <a:ext cx="3582288" cy="215444"/>
          </a:xfrm>
          <a:prstGeom prst="rect">
            <a:avLst/>
          </a:prstGeom>
        </p:spPr>
        <p:txBody>
          <a:bodyPr wrap="square">
            <a:spAutoFit/>
          </a:bodyPr>
          <a:lstStyle/>
          <a:p>
            <a:r>
              <a:rPr lang="en-US" sz="800" dirty="0" smtClean="0">
                <a:solidFill>
                  <a:schemeClr val="tx1">
                    <a:lumMod val="85000"/>
                    <a:lumOff val="15000"/>
                  </a:schemeClr>
                </a:solidFill>
              </a:rPr>
              <a:t>Images Courtesy: https://cs.star.nesdis.noaa.gov/NCC/GalleryPage04</a:t>
            </a:r>
            <a:endParaRPr lang="en-US" sz="800" dirty="0">
              <a:solidFill>
                <a:schemeClr val="tx1">
                  <a:lumMod val="85000"/>
                  <a:lumOff val="15000"/>
                </a:schemeClr>
              </a:solidFill>
            </a:endParaRPr>
          </a:p>
        </p:txBody>
      </p:sp>
      <p:sp>
        <p:nvSpPr>
          <p:cNvPr id="25" name="TextBox 24"/>
          <p:cNvSpPr txBox="1"/>
          <p:nvPr/>
        </p:nvSpPr>
        <p:spPr>
          <a:xfrm>
            <a:off x="5127821" y="5057218"/>
            <a:ext cx="955711" cy="230832"/>
          </a:xfrm>
          <a:prstGeom prst="rect">
            <a:avLst/>
          </a:prstGeom>
          <a:gradFill>
            <a:gsLst>
              <a:gs pos="0">
                <a:schemeClr val="bg1">
                  <a:alpha val="33000"/>
                </a:schemeClr>
              </a:gs>
              <a:gs pos="0">
                <a:schemeClr val="bg1">
                  <a:alpha val="85000"/>
                </a:schemeClr>
              </a:gs>
              <a:gs pos="100000">
                <a:schemeClr val="accent1">
                  <a:tint val="23500"/>
                  <a:satMod val="160000"/>
                  <a:alpha val="11000"/>
                </a:schemeClr>
              </a:gs>
            </a:gsLst>
            <a:lin ang="0" scaled="0"/>
          </a:gradFill>
        </p:spPr>
        <p:txBody>
          <a:bodyPr wrap="none" rtlCol="0">
            <a:spAutoFit/>
          </a:bodyPr>
          <a:lstStyle/>
          <a:p>
            <a:r>
              <a:rPr lang="en-US" sz="900" dirty="0" smtClean="0"/>
              <a:t>Cairo: VIIRS DNB</a:t>
            </a:r>
            <a:endParaRPr lang="en-US" sz="900" dirty="0"/>
          </a:p>
        </p:txBody>
      </p:sp>
      <p:sp>
        <p:nvSpPr>
          <p:cNvPr id="26" name="TextBox 25"/>
          <p:cNvSpPr txBox="1"/>
          <p:nvPr/>
        </p:nvSpPr>
        <p:spPr>
          <a:xfrm>
            <a:off x="6918431" y="5057218"/>
            <a:ext cx="1303562" cy="230832"/>
          </a:xfrm>
          <a:prstGeom prst="rect">
            <a:avLst/>
          </a:prstGeom>
          <a:gradFill>
            <a:gsLst>
              <a:gs pos="0">
                <a:schemeClr val="bg1">
                  <a:alpha val="33000"/>
                </a:schemeClr>
              </a:gs>
              <a:gs pos="0">
                <a:schemeClr val="bg1">
                  <a:alpha val="85000"/>
                </a:schemeClr>
              </a:gs>
              <a:gs pos="100000">
                <a:schemeClr val="accent1">
                  <a:tint val="23500"/>
                  <a:satMod val="160000"/>
                  <a:alpha val="11000"/>
                </a:schemeClr>
              </a:gs>
            </a:gsLst>
            <a:lin ang="0" scaled="0"/>
          </a:gradFill>
        </p:spPr>
        <p:txBody>
          <a:bodyPr wrap="none" rtlCol="0">
            <a:spAutoFit/>
          </a:bodyPr>
          <a:lstStyle/>
          <a:p>
            <a:pPr algn="r"/>
            <a:r>
              <a:rPr lang="en-US" sz="900" dirty="0" smtClean="0"/>
              <a:t>Cairo: VIIRS  M2,M4,M5</a:t>
            </a:r>
            <a:endParaRPr lang="en-US" sz="900" dirty="0"/>
          </a:p>
        </p:txBody>
      </p:sp>
      <p:sp>
        <p:nvSpPr>
          <p:cNvPr id="30" name="Slide Number Placeholder 1"/>
          <p:cNvSpPr>
            <a:spLocks noGrp="1"/>
          </p:cNvSpPr>
          <p:nvPr>
            <p:ph type="sldNum" sz="quarter" idx="12"/>
          </p:nvPr>
        </p:nvSpPr>
        <p:spPr>
          <a:xfrm>
            <a:off x="7010400" y="6492875"/>
            <a:ext cx="2133600" cy="365125"/>
          </a:xfrm>
        </p:spPr>
        <p:txBody>
          <a:bodyPr/>
          <a:lstStyle/>
          <a:p>
            <a:pPr>
              <a:defRPr/>
            </a:pPr>
            <a:fld id="{D2ECD224-1A74-47C7-937F-D2AF1EDE567F}" type="slidenum">
              <a:rPr lang="en-US" smtClean="0">
                <a:solidFill>
                  <a:srgbClr val="000000"/>
                </a:solidFill>
              </a:rPr>
              <a:pPr>
                <a:defRPr/>
              </a:pPr>
              <a:t>13</a:t>
            </a:fld>
            <a:endParaRPr lang="en-US" dirty="0">
              <a:solidFill>
                <a:srgbClr val="000000"/>
              </a:solidFill>
            </a:endParaRP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 y="1484837"/>
            <a:ext cx="4260563" cy="504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143000"/>
          </a:xfrm>
        </p:spPr>
        <p:txBody>
          <a:bodyPr>
            <a:normAutofit/>
          </a:bodyPr>
          <a:lstStyle/>
          <a:p>
            <a:r>
              <a:rPr lang="en-US" dirty="0" smtClean="0"/>
              <a:t>VIIRS On-orbit Performance</a:t>
            </a:r>
            <a:br>
              <a:rPr lang="en-US" dirty="0" smtClean="0"/>
            </a:br>
            <a:r>
              <a:rPr lang="en-US" sz="2200" dirty="0" smtClean="0"/>
              <a:t>-SNR and NEDT</a:t>
            </a:r>
            <a:endParaRPr lang="en-US" sz="22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14</a:t>
            </a:fld>
            <a:endParaRPr lang="en-US"/>
          </a:p>
        </p:txBody>
      </p:sp>
      <p:pic>
        <p:nvPicPr>
          <p:cNvPr id="1026" name="Picture 2" descr="D:\Home\ccao\Work2012\VIIRS2\VIIRSPaper\PaperSubmission\TGARS\Figure5.TIF"/>
          <p:cNvPicPr>
            <a:picLocks noChangeAspect="1" noChangeArrowheads="1"/>
          </p:cNvPicPr>
          <p:nvPr/>
        </p:nvPicPr>
        <p:blipFill>
          <a:blip r:embed="rId2" cstate="print"/>
          <a:srcRect/>
          <a:stretch>
            <a:fillRect/>
          </a:stretch>
        </p:blipFill>
        <p:spPr bwMode="auto">
          <a:xfrm>
            <a:off x="406671" y="1336359"/>
            <a:ext cx="8517076" cy="4245292"/>
          </a:xfrm>
          <a:prstGeom prst="rect">
            <a:avLst/>
          </a:prstGeom>
          <a:noFill/>
        </p:spPr>
      </p:pic>
      <p:sp>
        <p:nvSpPr>
          <p:cNvPr id="5" name="TextBox 4"/>
          <p:cNvSpPr txBox="1"/>
          <p:nvPr/>
        </p:nvSpPr>
        <p:spPr>
          <a:xfrm>
            <a:off x="533400" y="5638800"/>
            <a:ext cx="8001000" cy="1107996"/>
          </a:xfrm>
          <a:prstGeom prst="rect">
            <a:avLst/>
          </a:prstGeom>
          <a:noFill/>
        </p:spPr>
        <p:txBody>
          <a:bodyPr wrap="square" rtlCol="0">
            <a:spAutoFit/>
          </a:bodyPr>
          <a:lstStyle/>
          <a:p>
            <a:pPr>
              <a:buFont typeface="Arial" pitchFamily="34" charset="0"/>
              <a:buChar char="•"/>
            </a:pPr>
            <a:r>
              <a:rPr lang="en-US" sz="2400" dirty="0" smtClean="0"/>
              <a:t>Excellent noise performance for all VIIRS bands</a:t>
            </a:r>
          </a:p>
          <a:p>
            <a:pPr>
              <a:buFont typeface="Arial" pitchFamily="34" charset="0"/>
              <a:buChar char="•"/>
            </a:pPr>
            <a:r>
              <a:rPr lang="en-US" sz="2400" dirty="0" smtClean="0"/>
              <a:t>Noise values stable since launch</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VIIRS SDR Accuracy/Uncertainty</a:t>
            </a:r>
            <a:endParaRPr lang="en-US" sz="3600" dirty="0"/>
          </a:p>
        </p:txBody>
      </p:sp>
      <p:sp>
        <p:nvSpPr>
          <p:cNvPr id="3" name="Slide Number Placeholder 2"/>
          <p:cNvSpPr>
            <a:spLocks noGrp="1"/>
          </p:cNvSpPr>
          <p:nvPr>
            <p:ph type="sldNum" sz="quarter" idx="12"/>
          </p:nvPr>
        </p:nvSpPr>
        <p:spPr/>
        <p:txBody>
          <a:bodyPr/>
          <a:lstStyle/>
          <a:p>
            <a:fld id="{96E36F11-A39A-294D-A59D-6180D50ED29D}" type="slidenum">
              <a:rPr lang="en-US" smtClean="0"/>
              <a:pPr/>
              <a:t>15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80715189"/>
              </p:ext>
            </p:extLst>
          </p:nvPr>
        </p:nvGraphicFramePr>
        <p:xfrm>
          <a:off x="27709" y="914400"/>
          <a:ext cx="8915400" cy="5522057"/>
        </p:xfrm>
        <a:graphic>
          <a:graphicData uri="http://schemas.openxmlformats.org/drawingml/2006/table">
            <a:tbl>
              <a:tblPr/>
              <a:tblGrid>
                <a:gridCol w="912985"/>
                <a:gridCol w="2049515"/>
                <a:gridCol w="1511256"/>
                <a:gridCol w="1947333"/>
                <a:gridCol w="2494311"/>
              </a:tblGrid>
              <a:tr h="621218">
                <a:tc>
                  <a:txBody>
                    <a:bodyPr/>
                    <a:lstStyle/>
                    <a:p>
                      <a:pPr marL="0" marR="0">
                        <a:lnSpc>
                          <a:spcPct val="115000"/>
                        </a:lnSpc>
                        <a:spcBef>
                          <a:spcPts val="0"/>
                        </a:spcBef>
                        <a:spcAft>
                          <a:spcPts val="0"/>
                        </a:spcAft>
                      </a:pPr>
                      <a:endParaRPr lang="en-US" sz="1300" dirty="0">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Requirement (absolute uncertainty for uniform scenes)</a:t>
                      </a:r>
                      <a:endParaRPr lang="en-US" sz="1300" dirty="0">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Prelaunch </a:t>
                      </a:r>
                      <a:r>
                        <a:rPr lang="en-US" sz="1300" dirty="0">
                          <a:latin typeface="Calibri"/>
                          <a:ea typeface="Calibri"/>
                          <a:cs typeface="Times New Roman"/>
                        </a:rPr>
                        <a:t>and onboard </a:t>
                      </a:r>
                      <a:r>
                        <a:rPr lang="en-US" sz="1300" dirty="0" smtClean="0">
                          <a:latin typeface="Calibri"/>
                          <a:ea typeface="Calibri"/>
                          <a:cs typeface="Times New Roman"/>
                        </a:rPr>
                        <a:t>calibration</a:t>
                      </a:r>
                      <a:endParaRPr lang="en-US" sz="1300" dirty="0">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Times New Roman"/>
                        </a:rPr>
                        <a:t>Validation: Relative to </a:t>
                      </a:r>
                      <a:r>
                        <a:rPr lang="en-US" sz="1300" dirty="0" smtClean="0">
                          <a:latin typeface="Calibri"/>
                          <a:ea typeface="Calibri"/>
                          <a:cs typeface="Times New Roman"/>
                        </a:rPr>
                        <a:t>MODIS/</a:t>
                      </a:r>
                      <a:r>
                        <a:rPr lang="en-US" sz="1300" dirty="0" err="1" smtClean="0">
                          <a:latin typeface="Calibri"/>
                          <a:ea typeface="Calibri"/>
                          <a:cs typeface="Times New Roman"/>
                        </a:rPr>
                        <a:t>CrIS</a:t>
                      </a:r>
                      <a:r>
                        <a:rPr lang="en-US" sz="1300" dirty="0" smtClean="0">
                          <a:latin typeface="Calibri"/>
                          <a:ea typeface="Calibri"/>
                          <a:cs typeface="Times New Roman"/>
                        </a:rPr>
                        <a:t>/IASI</a:t>
                      </a:r>
                      <a:r>
                        <a:rPr lang="en-US" sz="1300" baseline="0" dirty="0" smtClean="0">
                          <a:latin typeface="Calibri"/>
                          <a:ea typeface="Calibri"/>
                          <a:cs typeface="Times New Roman"/>
                        </a:rPr>
                        <a:t>/other </a:t>
                      </a:r>
                      <a:r>
                        <a:rPr lang="en-US" sz="1300" dirty="0" smtClean="0">
                          <a:latin typeface="Calibri"/>
                          <a:ea typeface="Calibri"/>
                          <a:cs typeface="Times New Roman"/>
                        </a:rPr>
                        <a:t>thru </a:t>
                      </a:r>
                      <a:r>
                        <a:rPr lang="en-US" sz="1300" dirty="0">
                          <a:latin typeface="Calibri"/>
                          <a:ea typeface="Calibri"/>
                          <a:cs typeface="Times New Roman"/>
                        </a:rPr>
                        <a:t>Inter-comparisons</a:t>
                      </a: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latin typeface="Calibri"/>
                          <a:ea typeface="Calibri"/>
                          <a:cs typeface="Times New Roman"/>
                        </a:rPr>
                        <a:t>Note</a:t>
                      </a: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8686">
                <a:tc>
                  <a:txBody>
                    <a:bodyPr/>
                    <a:lstStyle/>
                    <a:p>
                      <a:pPr marL="0" marR="0">
                        <a:lnSpc>
                          <a:spcPct val="115000"/>
                        </a:lnSpc>
                        <a:spcBef>
                          <a:spcPts val="0"/>
                        </a:spcBef>
                        <a:spcAft>
                          <a:spcPts val="0"/>
                        </a:spcAft>
                      </a:pPr>
                      <a:r>
                        <a:rPr lang="en-US" sz="1300">
                          <a:latin typeface="Calibri"/>
                          <a:ea typeface="Calibri"/>
                          <a:cs typeface="Times New Roman"/>
                        </a:rPr>
                        <a:t>VIIRS RSB</a:t>
                      </a: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Uncertainty: 2</a:t>
                      </a:r>
                      <a:r>
                        <a:rPr lang="en-US" sz="1300" dirty="0">
                          <a:latin typeface="Calibri"/>
                          <a:ea typeface="Calibri"/>
                          <a:cs typeface="Times New Roman"/>
                        </a:rPr>
                        <a:t>% typical </a:t>
                      </a:r>
                      <a:r>
                        <a:rPr lang="en-US" sz="1300" dirty="0" smtClean="0">
                          <a:latin typeface="Calibri"/>
                          <a:ea typeface="Calibri"/>
                          <a:cs typeface="Times New Roman"/>
                        </a:rPr>
                        <a:t>reflectance;</a:t>
                      </a:r>
                    </a:p>
                    <a:p>
                      <a:pPr marL="0" marR="0">
                        <a:lnSpc>
                          <a:spcPct val="115000"/>
                        </a:lnSpc>
                        <a:spcBef>
                          <a:spcPts val="0"/>
                        </a:spcBef>
                        <a:spcAft>
                          <a:spcPts val="0"/>
                        </a:spcAft>
                      </a:pPr>
                      <a:r>
                        <a:rPr lang="en-US" sz="1300" dirty="0" smtClean="0">
                          <a:solidFill>
                            <a:srgbClr val="FFC000"/>
                          </a:solidFill>
                          <a:latin typeface="Calibri"/>
                          <a:ea typeface="Calibri"/>
                          <a:cs typeface="Times New Roman"/>
                        </a:rPr>
                        <a:t>0.3% stability;</a:t>
                      </a:r>
                    </a:p>
                    <a:p>
                      <a:pPr marL="0" marR="0">
                        <a:lnSpc>
                          <a:spcPct val="115000"/>
                        </a:lnSpc>
                        <a:spcBef>
                          <a:spcPts val="0"/>
                        </a:spcBef>
                        <a:spcAft>
                          <a:spcPts val="0"/>
                        </a:spcAft>
                      </a:pPr>
                      <a:r>
                        <a:rPr lang="en-US" sz="1300" dirty="0" smtClean="0">
                          <a:latin typeface="Calibri"/>
                          <a:ea typeface="Calibri"/>
                          <a:cs typeface="Times New Roman"/>
                        </a:rPr>
                        <a:t>0.1% desirable for Ocean Color Applications</a:t>
                      </a:r>
                      <a:endParaRPr lang="en-US" sz="1300" dirty="0">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1.2% for M1-M7;</a:t>
                      </a:r>
                    </a:p>
                    <a:p>
                      <a:pPr marL="0" marR="0">
                        <a:lnSpc>
                          <a:spcPct val="115000"/>
                        </a:lnSpc>
                        <a:spcBef>
                          <a:spcPts val="0"/>
                        </a:spcBef>
                        <a:spcAft>
                          <a:spcPts val="0"/>
                        </a:spcAft>
                      </a:pPr>
                      <a:r>
                        <a:rPr lang="en-US" sz="1300" dirty="0" smtClean="0">
                          <a:latin typeface="Calibri"/>
                          <a:ea typeface="Calibri"/>
                          <a:cs typeface="Times New Roman"/>
                        </a:rPr>
                        <a:t>1.5% for M8&amp;9</a:t>
                      </a:r>
                    </a:p>
                    <a:p>
                      <a:pPr marL="0" marR="0">
                        <a:lnSpc>
                          <a:spcPct val="115000"/>
                        </a:lnSpc>
                        <a:spcBef>
                          <a:spcPts val="0"/>
                        </a:spcBef>
                        <a:spcAft>
                          <a:spcPts val="0"/>
                        </a:spcAft>
                      </a:pPr>
                      <a:r>
                        <a:rPr lang="en-US" sz="1300" dirty="0" smtClean="0">
                          <a:latin typeface="Calibri"/>
                          <a:ea typeface="Calibri"/>
                          <a:cs typeface="Times New Roman"/>
                        </a:rPr>
                        <a:t>1.4%</a:t>
                      </a:r>
                      <a:r>
                        <a:rPr lang="en-US" sz="1300" baseline="0" dirty="0" smtClean="0">
                          <a:latin typeface="Calibri"/>
                          <a:ea typeface="Calibri"/>
                          <a:cs typeface="Times New Roman"/>
                        </a:rPr>
                        <a:t> for M10</a:t>
                      </a:r>
                    </a:p>
                    <a:p>
                      <a:pPr marL="0" marR="0">
                        <a:lnSpc>
                          <a:spcPct val="115000"/>
                        </a:lnSpc>
                        <a:spcBef>
                          <a:spcPts val="0"/>
                        </a:spcBef>
                        <a:spcAft>
                          <a:spcPts val="0"/>
                        </a:spcAft>
                      </a:pPr>
                      <a:r>
                        <a:rPr lang="en-US" sz="1300" baseline="0" dirty="0" smtClean="0">
                          <a:latin typeface="Calibri"/>
                          <a:ea typeface="Calibri"/>
                          <a:cs typeface="Times New Roman"/>
                        </a:rPr>
                        <a:t>1.3% for I1&amp;I2</a:t>
                      </a:r>
                    </a:p>
                    <a:p>
                      <a:pPr marL="0" marR="0">
                        <a:lnSpc>
                          <a:spcPct val="115000"/>
                        </a:lnSpc>
                        <a:spcBef>
                          <a:spcPts val="0"/>
                        </a:spcBef>
                        <a:spcAft>
                          <a:spcPts val="0"/>
                        </a:spcAft>
                      </a:pPr>
                      <a:r>
                        <a:rPr lang="en-US" sz="1300" baseline="0" dirty="0" smtClean="0">
                          <a:latin typeface="Calibri"/>
                          <a:ea typeface="Calibri"/>
                          <a:cs typeface="Times New Roman"/>
                        </a:rPr>
                        <a:t>1.6% for I3</a:t>
                      </a:r>
                      <a:endParaRPr lang="en-US" sz="1300" dirty="0">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2%  (±1%) for matching bands</a:t>
                      </a:r>
                      <a:endParaRPr lang="en-US" sz="1300" dirty="0">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Times New Roman"/>
                        </a:rPr>
                        <a:t>Except bands with </a:t>
                      </a:r>
                      <a:r>
                        <a:rPr lang="en-US" sz="1300" dirty="0" smtClean="0">
                          <a:latin typeface="Calibri"/>
                          <a:ea typeface="Calibri"/>
                          <a:cs typeface="Times New Roman"/>
                        </a:rPr>
                        <a:t>very low signal (ex.</a:t>
                      </a:r>
                      <a:r>
                        <a:rPr lang="en-US" sz="1300" baseline="0" dirty="0" smtClean="0">
                          <a:latin typeface="Calibri"/>
                          <a:ea typeface="Calibri"/>
                          <a:cs typeface="Times New Roman"/>
                        </a:rPr>
                        <a:t> M11); </a:t>
                      </a:r>
                      <a:r>
                        <a:rPr lang="en-US" sz="1300" baseline="0" dirty="0" smtClean="0">
                          <a:solidFill>
                            <a:srgbClr val="FF0000"/>
                          </a:solidFill>
                          <a:latin typeface="Calibri"/>
                          <a:ea typeface="Calibri"/>
                          <a:cs typeface="Times New Roman"/>
                        </a:rPr>
                        <a:t>sub-percent (such as 0.1%) accuracy and stability for Ocean Color is very challenging.</a:t>
                      </a:r>
                      <a:endParaRPr lang="en-US" sz="1300" dirty="0">
                        <a:solidFill>
                          <a:srgbClr val="FF0000"/>
                        </a:solidFill>
                        <a:latin typeface="Calibri"/>
                        <a:ea typeface="Calibri"/>
                        <a:cs typeface="Times New Roman"/>
                      </a:endParaRPr>
                    </a:p>
                    <a:p>
                      <a:pPr marL="0" marR="0">
                        <a:lnSpc>
                          <a:spcPct val="115000"/>
                        </a:lnSpc>
                        <a:spcBef>
                          <a:spcPts val="0"/>
                        </a:spcBef>
                        <a:spcAft>
                          <a:spcPts val="0"/>
                        </a:spcAft>
                      </a:pPr>
                      <a:r>
                        <a:rPr lang="en-US" sz="1300" dirty="0" err="1">
                          <a:latin typeface="Calibri"/>
                          <a:ea typeface="Calibri"/>
                          <a:cs typeface="Times New Roman"/>
                        </a:rPr>
                        <a:t>Geolocation</a:t>
                      </a:r>
                      <a:r>
                        <a:rPr lang="en-US" sz="1300" dirty="0">
                          <a:latin typeface="Calibri"/>
                          <a:ea typeface="Calibri"/>
                          <a:cs typeface="Times New Roman"/>
                        </a:rPr>
                        <a:t> error: expectation is half I-band pixel; achieved better than quarter I-band pixel  (1-</a:t>
                      </a:r>
                      <a:r>
                        <a:rPr lang="en-US" sz="1300" dirty="0">
                          <a:latin typeface="Symbol"/>
                          <a:ea typeface="Calibri"/>
                          <a:cs typeface="Times New Roman"/>
                        </a:rPr>
                        <a:t>s</a:t>
                      </a:r>
                      <a:r>
                        <a:rPr lang="en-US" sz="1300" dirty="0">
                          <a:latin typeface="Calibri"/>
                          <a:ea typeface="Calibri"/>
                          <a:cs typeface="Times New Roman"/>
                        </a:rPr>
                        <a:t>)</a:t>
                      </a: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0">
                <a:tc>
                  <a:txBody>
                    <a:bodyPr/>
                    <a:lstStyle/>
                    <a:p>
                      <a:pPr marL="0" marR="0">
                        <a:lnSpc>
                          <a:spcPct val="115000"/>
                        </a:lnSpc>
                        <a:spcBef>
                          <a:spcPts val="0"/>
                        </a:spcBef>
                        <a:spcAft>
                          <a:spcPts val="0"/>
                        </a:spcAft>
                      </a:pPr>
                      <a:r>
                        <a:rPr lang="en-US" sz="1300" dirty="0">
                          <a:latin typeface="Calibri"/>
                          <a:ea typeface="Calibri"/>
                          <a:cs typeface="Times New Roman"/>
                        </a:rPr>
                        <a:t>VIIRS TEB</a:t>
                      </a: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None/>
                      </a:pPr>
                      <a:r>
                        <a:rPr lang="en-US" sz="1300" dirty="0">
                          <a:latin typeface="Calibri"/>
                          <a:ea typeface="Calibri"/>
                          <a:cs typeface="Times New Roman"/>
                        </a:rPr>
                        <a:t>M12/M13: 0.7%(0.13K)</a:t>
                      </a:r>
                    </a:p>
                    <a:p>
                      <a:pPr marL="228600" marR="0">
                        <a:lnSpc>
                          <a:spcPct val="115000"/>
                        </a:lnSpc>
                        <a:spcBef>
                          <a:spcPts val="0"/>
                        </a:spcBef>
                        <a:spcAft>
                          <a:spcPts val="0"/>
                        </a:spcAft>
                        <a:buFont typeface="Arial" pitchFamily="34" charset="0"/>
                        <a:buNone/>
                      </a:pPr>
                      <a:r>
                        <a:rPr lang="en-US" sz="1300" dirty="0">
                          <a:latin typeface="Calibri"/>
                          <a:ea typeface="Calibri"/>
                          <a:cs typeface="Times New Roman"/>
                        </a:rPr>
                        <a:t>@270K</a:t>
                      </a:r>
                    </a:p>
                    <a:p>
                      <a:pPr marL="342900" marR="0" lvl="0" indent="-342900">
                        <a:lnSpc>
                          <a:spcPct val="115000"/>
                        </a:lnSpc>
                        <a:spcBef>
                          <a:spcPts val="0"/>
                        </a:spcBef>
                        <a:spcAft>
                          <a:spcPts val="0"/>
                        </a:spcAft>
                        <a:buFont typeface="Symbol"/>
                        <a:buNone/>
                      </a:pPr>
                      <a:r>
                        <a:rPr lang="en-US" sz="1300" dirty="0">
                          <a:latin typeface="Calibri"/>
                          <a:ea typeface="Calibri"/>
                          <a:cs typeface="Times New Roman"/>
                        </a:rPr>
                        <a:t>M14: 0.6% (0.26K) </a:t>
                      </a:r>
                    </a:p>
                    <a:p>
                      <a:pPr marL="228600" marR="0">
                        <a:lnSpc>
                          <a:spcPct val="115000"/>
                        </a:lnSpc>
                        <a:spcBef>
                          <a:spcPts val="0"/>
                        </a:spcBef>
                        <a:spcAft>
                          <a:spcPts val="0"/>
                        </a:spcAft>
                        <a:buFont typeface="Arial" pitchFamily="34" charset="0"/>
                        <a:buNone/>
                      </a:pPr>
                      <a:r>
                        <a:rPr lang="en-US" sz="1300" dirty="0">
                          <a:latin typeface="Calibri"/>
                          <a:ea typeface="Calibri"/>
                          <a:cs typeface="Times New Roman"/>
                        </a:rPr>
                        <a:t>@ 270K</a:t>
                      </a:r>
                    </a:p>
                    <a:p>
                      <a:pPr marL="342900" marR="0" lvl="0" indent="-342900">
                        <a:lnSpc>
                          <a:spcPct val="115000"/>
                        </a:lnSpc>
                        <a:spcBef>
                          <a:spcPts val="0"/>
                        </a:spcBef>
                        <a:spcAft>
                          <a:spcPts val="0"/>
                        </a:spcAft>
                        <a:buFont typeface="Symbol"/>
                        <a:buNone/>
                      </a:pPr>
                      <a:r>
                        <a:rPr lang="en-US" sz="1300" dirty="0">
                          <a:latin typeface="Calibri"/>
                          <a:ea typeface="Calibri"/>
                          <a:cs typeface="Times New Roman"/>
                        </a:rPr>
                        <a:t>M15/M16: 0.4% (</a:t>
                      </a:r>
                      <a:r>
                        <a:rPr lang="en-US" sz="1300" dirty="0" smtClean="0">
                          <a:latin typeface="Calibri"/>
                          <a:ea typeface="Calibri"/>
                          <a:cs typeface="Times New Roman"/>
                        </a:rPr>
                        <a:t>0.22K/0.24K) </a:t>
                      </a:r>
                      <a:r>
                        <a:rPr lang="en-US" sz="1300" dirty="0">
                          <a:latin typeface="Calibri"/>
                          <a:ea typeface="Calibri"/>
                          <a:cs typeface="Times New Roman"/>
                        </a:rPr>
                        <a:t>@</a:t>
                      </a:r>
                      <a:r>
                        <a:rPr lang="en-US" sz="1300" dirty="0" smtClean="0">
                          <a:latin typeface="Calibri"/>
                          <a:ea typeface="Calibri"/>
                          <a:cs typeface="Times New Roman"/>
                        </a:rPr>
                        <a:t>270K</a:t>
                      </a:r>
                    </a:p>
                    <a:p>
                      <a:pPr marL="342900" marR="0" lvl="0" indent="-342900">
                        <a:lnSpc>
                          <a:spcPct val="115000"/>
                        </a:lnSpc>
                        <a:spcBef>
                          <a:spcPts val="0"/>
                        </a:spcBef>
                        <a:spcAft>
                          <a:spcPts val="0"/>
                        </a:spcAft>
                        <a:buFont typeface="Symbol"/>
                        <a:buNone/>
                      </a:pPr>
                      <a:r>
                        <a:rPr lang="en-US" sz="1300" dirty="0" smtClean="0">
                          <a:latin typeface="Calibri"/>
                          <a:ea typeface="Calibri"/>
                          <a:cs typeface="Times New Roman"/>
                        </a:rPr>
                        <a:t>I4: 5% (0.97K) @270K</a:t>
                      </a:r>
                    </a:p>
                    <a:p>
                      <a:pPr marL="342900" marR="0" lvl="0" indent="-342900">
                        <a:lnSpc>
                          <a:spcPct val="115000"/>
                        </a:lnSpc>
                        <a:spcBef>
                          <a:spcPts val="0"/>
                        </a:spcBef>
                        <a:spcAft>
                          <a:spcPts val="0"/>
                        </a:spcAft>
                        <a:buFont typeface="Symbol"/>
                        <a:buNone/>
                      </a:pPr>
                      <a:r>
                        <a:rPr lang="en-US" sz="1300" dirty="0" smtClean="0">
                          <a:latin typeface="Calibri"/>
                          <a:ea typeface="Calibri"/>
                          <a:cs typeface="Times New Roman"/>
                        </a:rPr>
                        <a:t>I5: 2.5% (1.5K) @270K</a:t>
                      </a:r>
                      <a:endParaRPr lang="en-US" sz="1300" dirty="0">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Better than 0.13K</a:t>
                      </a:r>
                      <a:r>
                        <a:rPr lang="en-US" sz="1300" baseline="0" dirty="0" smtClean="0">
                          <a:latin typeface="Calibri"/>
                          <a:ea typeface="Calibri"/>
                          <a:cs typeface="Times New Roman"/>
                        </a:rPr>
                        <a:t> </a:t>
                      </a:r>
                      <a:r>
                        <a:rPr lang="en-US" sz="1300" dirty="0" smtClean="0">
                          <a:latin typeface="Calibri"/>
                          <a:ea typeface="Calibri"/>
                          <a:cs typeface="Times New Roman"/>
                        </a:rPr>
                        <a:t>for all M bands except M13 (0.14);</a:t>
                      </a:r>
                    </a:p>
                    <a:p>
                      <a:pPr marL="0" marR="0">
                        <a:lnSpc>
                          <a:spcPct val="115000"/>
                        </a:lnSpc>
                        <a:spcBef>
                          <a:spcPts val="0"/>
                        </a:spcBef>
                        <a:spcAft>
                          <a:spcPts val="0"/>
                        </a:spcAft>
                      </a:pPr>
                      <a:r>
                        <a:rPr lang="en-US" sz="1300" dirty="0" smtClean="0">
                          <a:latin typeface="Calibri"/>
                          <a:ea typeface="Calibri"/>
                          <a:cs typeface="Times New Roman"/>
                        </a:rPr>
                        <a:t>0.47K</a:t>
                      </a:r>
                      <a:r>
                        <a:rPr lang="en-US" sz="1300" baseline="0" dirty="0" smtClean="0">
                          <a:latin typeface="Calibri"/>
                          <a:ea typeface="Calibri"/>
                          <a:cs typeface="Times New Roman"/>
                        </a:rPr>
                        <a:t> for I4;</a:t>
                      </a:r>
                    </a:p>
                    <a:p>
                      <a:pPr marL="0" marR="0">
                        <a:lnSpc>
                          <a:spcPct val="115000"/>
                        </a:lnSpc>
                        <a:spcBef>
                          <a:spcPts val="0"/>
                        </a:spcBef>
                        <a:spcAft>
                          <a:spcPts val="0"/>
                        </a:spcAft>
                      </a:pPr>
                      <a:r>
                        <a:rPr lang="en-US" sz="1300" baseline="0" dirty="0" smtClean="0">
                          <a:latin typeface="Calibri"/>
                          <a:ea typeface="Calibri"/>
                          <a:cs typeface="Times New Roman"/>
                        </a:rPr>
                        <a:t>0.23K for I5</a:t>
                      </a:r>
                    </a:p>
                    <a:p>
                      <a:pPr marL="0" marR="0">
                        <a:lnSpc>
                          <a:spcPct val="115000"/>
                        </a:lnSpc>
                        <a:spcBef>
                          <a:spcPts val="0"/>
                        </a:spcBef>
                        <a:spcAft>
                          <a:spcPts val="0"/>
                        </a:spcAft>
                      </a:pPr>
                      <a:endParaRPr lang="en-US" sz="1300" dirty="0">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None/>
                      </a:pPr>
                      <a:r>
                        <a:rPr lang="en-US" sz="1300" dirty="0">
                          <a:latin typeface="Calibri"/>
                          <a:ea typeface="Calibri"/>
                          <a:cs typeface="Times New Roman"/>
                        </a:rPr>
                        <a:t>0.1K based on </a:t>
                      </a:r>
                      <a:r>
                        <a:rPr lang="en-US" sz="1300" dirty="0" smtClean="0">
                          <a:latin typeface="Calibri"/>
                          <a:ea typeface="Calibri"/>
                          <a:cs typeface="Times New Roman"/>
                        </a:rPr>
                        <a:t>statistical comparison </a:t>
                      </a:r>
                      <a:r>
                        <a:rPr lang="en-US" sz="1300" dirty="0">
                          <a:latin typeface="Calibri"/>
                          <a:ea typeface="Calibri"/>
                          <a:cs typeface="Times New Roman"/>
                        </a:rPr>
                        <a:t>with MODIS and </a:t>
                      </a:r>
                      <a:r>
                        <a:rPr lang="en-US" sz="1300" dirty="0" err="1" smtClean="0">
                          <a:latin typeface="Calibri"/>
                          <a:ea typeface="Calibri"/>
                          <a:cs typeface="Times New Roman"/>
                        </a:rPr>
                        <a:t>CrIS</a:t>
                      </a:r>
                      <a:endParaRPr lang="en-US" sz="1300" dirty="0" smtClean="0">
                        <a:latin typeface="Calibri"/>
                        <a:ea typeface="Calibri"/>
                        <a:cs typeface="Times New Roman"/>
                      </a:endParaRPr>
                    </a:p>
                    <a:p>
                      <a:pPr marL="342900" marR="0" lvl="0" indent="-342900">
                        <a:lnSpc>
                          <a:spcPct val="115000"/>
                        </a:lnSpc>
                        <a:spcBef>
                          <a:spcPts val="0"/>
                        </a:spcBef>
                        <a:spcAft>
                          <a:spcPts val="0"/>
                        </a:spcAft>
                        <a:buFont typeface="Symbol"/>
                        <a:buNone/>
                      </a:pPr>
                      <a:r>
                        <a:rPr lang="en-US" sz="1300" dirty="0" smtClean="0">
                          <a:latin typeface="Calibri"/>
                          <a:ea typeface="Calibri"/>
                          <a:cs typeface="Times New Roman"/>
                        </a:rPr>
                        <a:t>ER-2</a:t>
                      </a:r>
                      <a:r>
                        <a:rPr lang="en-US" sz="1300" baseline="0" dirty="0" smtClean="0">
                          <a:latin typeface="Calibri"/>
                          <a:ea typeface="Calibri"/>
                          <a:cs typeface="Times New Roman"/>
                        </a:rPr>
                        <a:t>/SHIS Aircraft </a:t>
                      </a:r>
                      <a:r>
                        <a:rPr lang="en-US" sz="1300" baseline="0" dirty="0" err="1" smtClean="0">
                          <a:latin typeface="Calibri"/>
                          <a:ea typeface="Calibri"/>
                          <a:cs typeface="Times New Roman"/>
                        </a:rPr>
                        <a:t>underflight</a:t>
                      </a:r>
                      <a:r>
                        <a:rPr lang="en-US" sz="1300" baseline="0" dirty="0" smtClean="0">
                          <a:latin typeface="Calibri"/>
                          <a:ea typeface="Calibri"/>
                          <a:cs typeface="Times New Roman"/>
                        </a:rPr>
                        <a:t> shows excellent agreement</a:t>
                      </a:r>
                      <a:endParaRPr lang="en-US" sz="1300" dirty="0">
                        <a:latin typeface="Calibri"/>
                        <a:ea typeface="Calibri"/>
                        <a:cs typeface="Times New Roman"/>
                      </a:endParaRPr>
                    </a:p>
                    <a:p>
                      <a:pPr marL="342900" marR="0" lvl="0" indent="-342900">
                        <a:lnSpc>
                          <a:spcPct val="115000"/>
                        </a:lnSpc>
                        <a:spcBef>
                          <a:spcPts val="0"/>
                        </a:spcBef>
                        <a:spcAft>
                          <a:spcPts val="0"/>
                        </a:spcAft>
                        <a:buFont typeface="Symbol"/>
                        <a:buNone/>
                      </a:pPr>
                      <a:r>
                        <a:rPr lang="en-US" sz="1300" dirty="0">
                          <a:solidFill>
                            <a:srgbClr val="FFC000"/>
                          </a:solidFill>
                          <a:latin typeface="Calibri"/>
                          <a:ea typeface="Calibri"/>
                          <a:cs typeface="Times New Roman"/>
                        </a:rPr>
                        <a:t>M15 0.4 K bias relative to </a:t>
                      </a:r>
                      <a:r>
                        <a:rPr lang="en-US" sz="1300" dirty="0" err="1">
                          <a:solidFill>
                            <a:srgbClr val="FFC000"/>
                          </a:solidFill>
                          <a:latin typeface="Calibri"/>
                          <a:ea typeface="Calibri"/>
                          <a:cs typeface="Times New Roman"/>
                        </a:rPr>
                        <a:t>CrIS</a:t>
                      </a:r>
                      <a:r>
                        <a:rPr lang="en-US" sz="1300" dirty="0">
                          <a:solidFill>
                            <a:srgbClr val="FFC000"/>
                          </a:solidFill>
                          <a:latin typeface="Calibri"/>
                          <a:ea typeface="Calibri"/>
                          <a:cs typeface="Times New Roman"/>
                        </a:rPr>
                        <a:t> at </a:t>
                      </a:r>
                      <a:r>
                        <a:rPr lang="en-US" sz="1300" dirty="0" smtClean="0">
                          <a:solidFill>
                            <a:srgbClr val="FFC000"/>
                          </a:solidFill>
                          <a:latin typeface="Calibri"/>
                          <a:ea typeface="Calibri"/>
                          <a:cs typeface="Times New Roman"/>
                        </a:rPr>
                        <a:t>200K (in spec.)</a:t>
                      </a:r>
                      <a:endParaRPr lang="en-US" sz="1300" dirty="0">
                        <a:solidFill>
                          <a:srgbClr val="FFC000"/>
                        </a:solidFill>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Calibri"/>
                          <a:ea typeface="Calibri"/>
                          <a:cs typeface="Times New Roman"/>
                        </a:rPr>
                        <a:t>M15 at 190K requirement is 2.1% radiance or 0.56K</a:t>
                      </a:r>
                    </a:p>
                    <a:p>
                      <a:pPr marL="0" marR="0">
                        <a:lnSpc>
                          <a:spcPct val="115000"/>
                        </a:lnSpc>
                        <a:spcBef>
                          <a:spcPts val="0"/>
                        </a:spcBef>
                        <a:spcAft>
                          <a:spcPts val="0"/>
                        </a:spcAft>
                      </a:pPr>
                      <a:r>
                        <a:rPr lang="en-US" sz="1300" dirty="0" err="1">
                          <a:latin typeface="Calibri"/>
                          <a:ea typeface="Calibri"/>
                          <a:cs typeface="Times New Roman"/>
                        </a:rPr>
                        <a:t>Geolocation</a:t>
                      </a:r>
                      <a:r>
                        <a:rPr lang="en-US" sz="1300" dirty="0">
                          <a:latin typeface="Calibri"/>
                          <a:ea typeface="Calibri"/>
                          <a:cs typeface="Times New Roman"/>
                        </a:rPr>
                        <a:t> </a:t>
                      </a:r>
                      <a:r>
                        <a:rPr lang="en-US" sz="1300" dirty="0" smtClean="0">
                          <a:latin typeface="Calibri"/>
                          <a:ea typeface="Calibri"/>
                          <a:cs typeface="Times New Roman"/>
                        </a:rPr>
                        <a:t>uncertainty: </a:t>
                      </a:r>
                      <a:r>
                        <a:rPr lang="en-US" sz="1300" dirty="0">
                          <a:latin typeface="Calibri"/>
                          <a:ea typeface="Calibri"/>
                          <a:cs typeface="Times New Roman"/>
                        </a:rPr>
                        <a:t>expectation </a:t>
                      </a:r>
                      <a:r>
                        <a:rPr lang="en-US" sz="1300" dirty="0" smtClean="0">
                          <a:latin typeface="Calibri"/>
                          <a:ea typeface="Calibri"/>
                          <a:cs typeface="Times New Roman"/>
                        </a:rPr>
                        <a:t>was </a:t>
                      </a:r>
                      <a:r>
                        <a:rPr lang="en-US" sz="1300" dirty="0">
                          <a:latin typeface="Calibri"/>
                          <a:ea typeface="Calibri"/>
                          <a:cs typeface="Times New Roman"/>
                        </a:rPr>
                        <a:t>half I-band pixel; achieved better than quarter I-band pixel  (1-</a:t>
                      </a:r>
                      <a:r>
                        <a:rPr lang="en-US" sz="1300" dirty="0">
                          <a:latin typeface="Symbol"/>
                          <a:ea typeface="Calibri"/>
                          <a:cs typeface="Times New Roman"/>
                        </a:rPr>
                        <a:t>s</a:t>
                      </a:r>
                      <a:r>
                        <a:rPr lang="en-US" sz="1300" dirty="0" smtClean="0">
                          <a:latin typeface="Calibri"/>
                          <a:ea typeface="Calibri"/>
                          <a:cs typeface="Times New Roman"/>
                        </a:rPr>
                        <a:t>)</a:t>
                      </a:r>
                    </a:p>
                    <a:p>
                      <a:pPr marL="0" marR="0">
                        <a:lnSpc>
                          <a:spcPct val="115000"/>
                        </a:lnSpc>
                        <a:spcBef>
                          <a:spcPts val="0"/>
                        </a:spcBef>
                        <a:spcAft>
                          <a:spcPts val="0"/>
                        </a:spcAft>
                      </a:pPr>
                      <a:r>
                        <a:rPr lang="en-US" sz="1300" dirty="0" smtClean="0">
                          <a:solidFill>
                            <a:srgbClr val="FFC000"/>
                          </a:solidFill>
                          <a:latin typeface="Calibri"/>
                          <a:ea typeface="Calibri"/>
                          <a:cs typeface="Times New Roman"/>
                        </a:rPr>
                        <a:t>Striping is at noise level but is</a:t>
                      </a:r>
                      <a:r>
                        <a:rPr lang="en-US" sz="1300" baseline="0" dirty="0" smtClean="0">
                          <a:solidFill>
                            <a:srgbClr val="FFC000"/>
                          </a:solidFill>
                          <a:latin typeface="Calibri"/>
                          <a:ea typeface="Calibri"/>
                          <a:cs typeface="Times New Roman"/>
                        </a:rPr>
                        <a:t> amplified by SST algorithm</a:t>
                      </a:r>
                      <a:endParaRPr lang="en-US" sz="1300" dirty="0">
                        <a:solidFill>
                          <a:srgbClr val="FFC000"/>
                        </a:solidFill>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4857">
                <a:tc>
                  <a:txBody>
                    <a:bodyPr/>
                    <a:lstStyle/>
                    <a:p>
                      <a:pPr marL="0" marR="0">
                        <a:lnSpc>
                          <a:spcPct val="115000"/>
                        </a:lnSpc>
                        <a:spcBef>
                          <a:spcPts val="0"/>
                        </a:spcBef>
                        <a:spcAft>
                          <a:spcPts val="0"/>
                        </a:spcAft>
                      </a:pPr>
                      <a:r>
                        <a:rPr lang="en-US" sz="1300">
                          <a:latin typeface="Calibri"/>
                          <a:ea typeface="Calibri"/>
                          <a:cs typeface="Times New Roman"/>
                        </a:rPr>
                        <a:t>VIIRS DNB</a:t>
                      </a: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300" dirty="0">
                          <a:latin typeface="Calibri"/>
                          <a:ea typeface="Calibri"/>
                          <a:cs typeface="Times New Roman"/>
                        </a:rPr>
                        <a:t>5%, 10%,30% </a:t>
                      </a:r>
                      <a:r>
                        <a:rPr lang="en-US" sz="1300" dirty="0" err="1">
                          <a:latin typeface="Calibri"/>
                          <a:ea typeface="Calibri"/>
                          <a:cs typeface="Times New Roman"/>
                        </a:rPr>
                        <a:t>L</a:t>
                      </a:r>
                      <a:r>
                        <a:rPr lang="en-US" sz="1300" baseline="-25000" dirty="0" err="1">
                          <a:latin typeface="Calibri"/>
                          <a:ea typeface="Calibri"/>
                          <a:cs typeface="Times New Roman"/>
                        </a:rPr>
                        <a:t>min</a:t>
                      </a:r>
                      <a:r>
                        <a:rPr lang="en-US" sz="1300" dirty="0">
                          <a:latin typeface="Calibri"/>
                          <a:ea typeface="Calibri"/>
                          <a:cs typeface="Times New Roman"/>
                        </a:rPr>
                        <a:t> (LGS,MGS,HGS)</a:t>
                      </a: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latin typeface="Calibri"/>
                          <a:ea typeface="Calibri"/>
                          <a:cs typeface="Times New Roman"/>
                        </a:rPr>
                        <a:t>3.5%,</a:t>
                      </a:r>
                      <a:r>
                        <a:rPr lang="en-US" sz="1300" baseline="0" dirty="0" smtClean="0">
                          <a:latin typeface="Calibri"/>
                          <a:ea typeface="Calibri"/>
                          <a:cs typeface="Times New Roman"/>
                        </a:rPr>
                        <a:t> 7.8%, and 11% (LGS, MGS, HGS)</a:t>
                      </a:r>
                      <a:endParaRPr lang="en-US" sz="1300" dirty="0">
                        <a:latin typeface="Calibri"/>
                        <a:ea typeface="Calibri"/>
                        <a:cs typeface="Times New Roman"/>
                      </a:endParaRP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300" dirty="0" smtClean="0">
                          <a:latin typeface="Calibri"/>
                          <a:ea typeface="Calibri"/>
                          <a:cs typeface="Times New Roman"/>
                        </a:rPr>
                        <a:t>4%, 7.7%, 11.8% (LGS, MGS, HGS</a:t>
                      </a:r>
                      <a:r>
                        <a:rPr lang="en-US" sz="1300" dirty="0">
                          <a:latin typeface="Calibri"/>
                          <a:ea typeface="Calibri"/>
                          <a:cs typeface="Times New Roman"/>
                        </a:rPr>
                        <a:t>)</a:t>
                      </a: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err="1">
                          <a:latin typeface="Calibri"/>
                          <a:ea typeface="Calibri"/>
                          <a:cs typeface="Times New Roman"/>
                        </a:rPr>
                        <a:t>Geolocation</a:t>
                      </a:r>
                      <a:r>
                        <a:rPr lang="en-US" sz="1300" dirty="0">
                          <a:latin typeface="Calibri"/>
                          <a:ea typeface="Calibri"/>
                          <a:cs typeface="Times New Roman"/>
                        </a:rPr>
                        <a:t> error is a </a:t>
                      </a:r>
                      <a:r>
                        <a:rPr lang="en-US" sz="1300" dirty="0" smtClean="0">
                          <a:latin typeface="Calibri"/>
                          <a:ea typeface="Calibri"/>
                          <a:cs typeface="Times New Roman"/>
                        </a:rPr>
                        <a:t>~10th </a:t>
                      </a:r>
                      <a:r>
                        <a:rPr lang="en-US" sz="1300" dirty="0">
                          <a:latin typeface="Calibri"/>
                          <a:ea typeface="Calibri"/>
                          <a:cs typeface="Times New Roman"/>
                        </a:rPr>
                        <a:t>of a pixel (1-</a:t>
                      </a:r>
                      <a:r>
                        <a:rPr lang="en-US" sz="1300" dirty="0">
                          <a:latin typeface="Symbol"/>
                          <a:ea typeface="Calibri"/>
                          <a:cs typeface="Times New Roman"/>
                        </a:rPr>
                        <a:t>s</a:t>
                      </a:r>
                      <a:r>
                        <a:rPr lang="en-US" sz="1300" dirty="0">
                          <a:latin typeface="Calibri"/>
                          <a:ea typeface="Calibri"/>
                          <a:cs typeface="Times New Roman"/>
                        </a:rPr>
                        <a:t>) on the  ellipsoid earth but </a:t>
                      </a:r>
                      <a:r>
                        <a:rPr lang="en-US" sz="1300" dirty="0">
                          <a:solidFill>
                            <a:srgbClr val="FFC000"/>
                          </a:solidFill>
                          <a:latin typeface="Calibri"/>
                          <a:ea typeface="Calibri"/>
                          <a:cs typeface="Times New Roman"/>
                        </a:rPr>
                        <a:t>can exceed 1km (up to 24 km at the edges of scan) without terrain correction</a:t>
                      </a:r>
                    </a:p>
                  </a:txBody>
                  <a:tcPr marL="52014" marR="52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057400" y="6508063"/>
            <a:ext cx="5562600" cy="369332"/>
          </a:xfrm>
          <a:prstGeom prst="rect">
            <a:avLst/>
          </a:prstGeom>
          <a:noFill/>
        </p:spPr>
        <p:txBody>
          <a:bodyPr wrap="square" rtlCol="0">
            <a:spAutoFit/>
          </a:bodyPr>
          <a:lstStyle/>
          <a:p>
            <a:r>
              <a:rPr lang="en-US" dirty="0" smtClean="0">
                <a:solidFill>
                  <a:srgbClr val="FFC000"/>
                </a:solidFill>
              </a:rPr>
              <a:t>VIIRS Major challenge:  sync loss and SBC lockup</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PP VIIRS - SDR 1 F or H Factor - H Factor - 11-12-2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6956" y="3826184"/>
            <a:ext cx="3554506" cy="2452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2710" y="98615"/>
            <a:ext cx="8229600" cy="822960"/>
          </a:xfrm>
        </p:spPr>
        <p:txBody>
          <a:bodyPr>
            <a:normAutofit/>
          </a:bodyPr>
          <a:lstStyle/>
          <a:p>
            <a:r>
              <a:rPr lang="en-US" sz="3600" dirty="0" smtClean="0"/>
              <a:t>VIIRS RTA and Solar Diffuser Degradation</a:t>
            </a:r>
            <a:endParaRPr lang="en-US" sz="36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16</a:t>
            </a:fld>
            <a:endParaRPr lang="en-US"/>
          </a:p>
        </p:txBody>
      </p:sp>
      <p:sp>
        <p:nvSpPr>
          <p:cNvPr id="5" name="TextBox 4"/>
          <p:cNvSpPr txBox="1"/>
          <p:nvPr/>
        </p:nvSpPr>
        <p:spPr>
          <a:xfrm>
            <a:off x="7703287" y="2971800"/>
            <a:ext cx="1440713" cy="523220"/>
          </a:xfrm>
          <a:prstGeom prst="rect">
            <a:avLst/>
          </a:prstGeom>
          <a:noFill/>
        </p:spPr>
        <p:txBody>
          <a:bodyPr wrap="square" rtlCol="0">
            <a:spAutoFit/>
          </a:bodyPr>
          <a:lstStyle/>
          <a:p>
            <a:r>
              <a:rPr lang="en-US" sz="1400" dirty="0" smtClean="0"/>
              <a:t>Degradation(M7) &lt;0.1% per week</a:t>
            </a:r>
            <a:endParaRPr lang="en-US" sz="1400" dirty="0"/>
          </a:p>
        </p:txBody>
      </p:sp>
      <p:sp>
        <p:nvSpPr>
          <p:cNvPr id="6" name="TextBox 5"/>
          <p:cNvSpPr txBox="1"/>
          <p:nvPr/>
        </p:nvSpPr>
        <p:spPr>
          <a:xfrm>
            <a:off x="5029200" y="1752600"/>
            <a:ext cx="1356168" cy="738664"/>
          </a:xfrm>
          <a:prstGeom prst="rect">
            <a:avLst/>
          </a:prstGeom>
          <a:noFill/>
        </p:spPr>
        <p:txBody>
          <a:bodyPr wrap="square" rtlCol="0">
            <a:spAutoFit/>
          </a:bodyPr>
          <a:lstStyle/>
          <a:p>
            <a:r>
              <a:rPr lang="en-US" sz="1400" dirty="0" smtClean="0"/>
              <a:t>Initial degradation &gt;2% per week</a:t>
            </a:r>
            <a:endParaRPr lang="en-US" sz="1400" dirty="0"/>
          </a:p>
        </p:txBody>
      </p:sp>
      <p:sp>
        <p:nvSpPr>
          <p:cNvPr id="21506" name="AutoShape 2" descr="https://mail.google.com/mail/u/0/?ui=2&amp;ik=f872bd699b&amp;view=att&amp;th=142b9f1aa784f462&amp;attid=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228600" y="1219200"/>
            <a:ext cx="4114800" cy="6247864"/>
          </a:xfrm>
          <a:prstGeom prst="rect">
            <a:avLst/>
          </a:prstGeom>
          <a:noFill/>
        </p:spPr>
        <p:txBody>
          <a:bodyPr wrap="square" rtlCol="0">
            <a:spAutoFit/>
          </a:bodyPr>
          <a:lstStyle/>
          <a:p>
            <a:pPr>
              <a:buFont typeface="Arial" pitchFamily="34" charset="0"/>
              <a:buChar char="•"/>
            </a:pPr>
            <a:r>
              <a:rPr lang="en-US" sz="2000" dirty="0" smtClean="0"/>
              <a:t>VIIRS RTA mirror </a:t>
            </a:r>
            <a:r>
              <a:rPr lang="en-US" sz="2000" dirty="0" err="1" smtClean="0"/>
              <a:t>responsivity</a:t>
            </a:r>
            <a:r>
              <a:rPr lang="en-US" sz="2000" dirty="0" smtClean="0"/>
              <a:t> degradation (1/F-factor) is leveling off</a:t>
            </a:r>
          </a:p>
          <a:p>
            <a:endParaRPr lang="en-US" sz="2000" dirty="0" smtClean="0"/>
          </a:p>
          <a:p>
            <a:pPr>
              <a:buFont typeface="Arial" pitchFamily="34" charset="0"/>
              <a:buChar char="•"/>
            </a:pPr>
            <a:r>
              <a:rPr lang="en-US" sz="2000" dirty="0" smtClean="0"/>
              <a:t>For M7, initially &gt; 2% per week; Currently  &lt;0.1% per week</a:t>
            </a:r>
          </a:p>
          <a:p>
            <a:pPr>
              <a:buFont typeface="Arial" pitchFamily="34" charset="0"/>
              <a:buChar char="•"/>
            </a:pPr>
            <a:endParaRPr lang="en-US" sz="2000" dirty="0" smtClean="0"/>
          </a:p>
          <a:p>
            <a:pPr>
              <a:buFont typeface="Arial" pitchFamily="34" charset="0"/>
              <a:buChar char="•"/>
            </a:pPr>
            <a:r>
              <a:rPr lang="en-US" sz="2000" dirty="0" smtClean="0"/>
              <a:t>Solar diffuser (1/H-factor) degradation continues  </a:t>
            </a:r>
          </a:p>
          <a:p>
            <a:pPr>
              <a:buFont typeface="Arial" pitchFamily="34" charset="0"/>
              <a:buChar char="•"/>
            </a:pPr>
            <a:endParaRPr lang="en-US" sz="2000" dirty="0"/>
          </a:p>
          <a:p>
            <a:pPr>
              <a:buFont typeface="Arial" pitchFamily="34" charset="0"/>
              <a:buChar char="•"/>
            </a:pPr>
            <a:r>
              <a:rPr lang="en-US" sz="2000" dirty="0" smtClean="0"/>
              <a:t>Both H and F factor degradation flattened in the spring of 2014, which disrupted the trend.  As a result, the calibration model has to be revised</a:t>
            </a:r>
          </a:p>
          <a:p>
            <a:pPr>
              <a:buFont typeface="Arial" pitchFamily="34" charset="0"/>
              <a:buChar char="•"/>
            </a:pPr>
            <a:endParaRPr lang="en-US" sz="2000" dirty="0"/>
          </a:p>
          <a:p>
            <a:pPr>
              <a:buFont typeface="Arial" pitchFamily="34" charset="0"/>
              <a:buChar char="•"/>
            </a:pPr>
            <a:r>
              <a:rPr lang="en-US" sz="2000" dirty="0" smtClean="0"/>
              <a:t>Automated calibration of the solar bands using the “RSB </a:t>
            </a:r>
            <a:r>
              <a:rPr lang="en-US" sz="2000" dirty="0" err="1" smtClean="0"/>
              <a:t>Autocal</a:t>
            </a:r>
            <a:r>
              <a:rPr lang="en-US" sz="2000" dirty="0" smtClean="0"/>
              <a:t>” is currently being tested</a:t>
            </a:r>
          </a:p>
          <a:p>
            <a:endParaRPr lang="en-US" sz="2000" dirty="0" smtClean="0"/>
          </a:p>
          <a:p>
            <a:endParaRPr lang="en-US" sz="2000" dirty="0" smtClean="0"/>
          </a:p>
          <a:p>
            <a:endParaRPr lang="en-US" sz="2000" dirty="0"/>
          </a:p>
        </p:txBody>
      </p:sp>
      <p:sp>
        <p:nvSpPr>
          <p:cNvPr id="14" name="TextBox 13"/>
          <p:cNvSpPr txBox="1"/>
          <p:nvPr/>
        </p:nvSpPr>
        <p:spPr>
          <a:xfrm>
            <a:off x="5001491" y="5715000"/>
            <a:ext cx="1066800" cy="276999"/>
          </a:xfrm>
          <a:prstGeom prst="rect">
            <a:avLst/>
          </a:prstGeom>
          <a:noFill/>
        </p:spPr>
        <p:txBody>
          <a:bodyPr wrap="square" rtlCol="0">
            <a:spAutoFit/>
          </a:bodyPr>
          <a:lstStyle/>
          <a:p>
            <a:r>
              <a:rPr lang="en-US" sz="1200" dirty="0" smtClean="0"/>
              <a:t>H-Factor</a:t>
            </a:r>
            <a:endParaRPr lang="en-US" sz="1200" dirty="0"/>
          </a:p>
        </p:txBody>
      </p:sp>
      <p:pic>
        <p:nvPicPr>
          <p:cNvPr id="3074" name="Picture 2" descr="NPP VIIRS - SDR 1 F or H Factor - VisNir F Factor -HamA - 11-12-2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23813"/>
            <a:ext cx="3581400" cy="24712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76800" y="2973139"/>
            <a:ext cx="1066800" cy="276999"/>
          </a:xfrm>
          <a:prstGeom prst="rect">
            <a:avLst/>
          </a:prstGeom>
          <a:noFill/>
        </p:spPr>
        <p:txBody>
          <a:bodyPr wrap="square" rtlCol="0">
            <a:spAutoFit/>
          </a:bodyPr>
          <a:lstStyle/>
          <a:p>
            <a:r>
              <a:rPr lang="en-US" sz="1200" dirty="0"/>
              <a:t>F</a:t>
            </a:r>
            <a:r>
              <a:rPr lang="en-US" sz="1200" dirty="0" smtClean="0"/>
              <a:t>-Factor</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90600"/>
          </a:xfrm>
          <a:solidFill>
            <a:schemeClr val="bg1"/>
          </a:solidFill>
        </p:spPr>
        <p:txBody>
          <a:bodyPr>
            <a:noAutofit/>
          </a:bodyPr>
          <a:lstStyle/>
          <a:p>
            <a:r>
              <a:rPr lang="en-US" sz="3200" dirty="0" smtClean="0"/>
              <a:t>VIIRS Performance at 30 Vicarious Sites Worldwide</a:t>
            </a:r>
            <a:endParaRPr lang="en-US" sz="3200" dirty="0"/>
          </a:p>
        </p:txBody>
      </p:sp>
      <p:sp>
        <p:nvSpPr>
          <p:cNvPr id="22" name="TextBox 21"/>
          <p:cNvSpPr txBox="1"/>
          <p:nvPr/>
        </p:nvSpPr>
        <p:spPr>
          <a:xfrm>
            <a:off x="6019800" y="3962400"/>
            <a:ext cx="699230" cy="369332"/>
          </a:xfrm>
          <a:prstGeom prst="rect">
            <a:avLst/>
          </a:prstGeom>
          <a:noFill/>
        </p:spPr>
        <p:txBody>
          <a:bodyPr wrap="none" rtlCol="0">
            <a:spAutoFit/>
          </a:bodyPr>
          <a:lstStyle/>
          <a:p>
            <a:r>
              <a:rPr lang="en-US" dirty="0" smtClean="0">
                <a:solidFill>
                  <a:schemeClr val="bg1"/>
                </a:solidFill>
              </a:rPr>
              <a:t>Nadir</a:t>
            </a:r>
            <a:endParaRPr lang="en-US" dirty="0">
              <a:solidFill>
                <a:schemeClr val="bg1"/>
              </a:solidFill>
            </a:endParaRPr>
          </a:p>
        </p:txBody>
      </p:sp>
      <p:sp>
        <p:nvSpPr>
          <p:cNvPr id="26" name="Content Placeholder 25"/>
          <p:cNvSpPr>
            <a:spLocks noGrp="1"/>
          </p:cNvSpPr>
          <p:nvPr>
            <p:ph idx="1"/>
          </p:nvPr>
        </p:nvSpPr>
        <p:spPr>
          <a:xfrm>
            <a:off x="0" y="1295400"/>
            <a:ext cx="4724400" cy="5562600"/>
          </a:xfrm>
        </p:spPr>
        <p:txBody>
          <a:bodyPr>
            <a:noAutofit/>
          </a:bodyPr>
          <a:lstStyle/>
          <a:p>
            <a:pPr lvl="0">
              <a:spcBef>
                <a:spcPts val="0"/>
              </a:spcBef>
              <a:spcAft>
                <a:spcPts val="600"/>
              </a:spcAft>
            </a:pPr>
            <a:r>
              <a:rPr lang="en-US" sz="1800" dirty="0" smtClean="0"/>
              <a:t>VIIRS calibration is monitored at 30 Vicarious sites with time series analysis for all bands</a:t>
            </a:r>
          </a:p>
          <a:p>
            <a:pPr lvl="0">
              <a:spcBef>
                <a:spcPts val="0"/>
              </a:spcBef>
              <a:spcAft>
                <a:spcPts val="600"/>
              </a:spcAft>
            </a:pPr>
            <a:endParaRPr lang="en-US" sz="1800" dirty="0" smtClean="0"/>
          </a:p>
          <a:p>
            <a:pPr lvl="0">
              <a:spcBef>
                <a:spcPts val="0"/>
              </a:spcBef>
              <a:spcAft>
                <a:spcPts val="600"/>
              </a:spcAft>
            </a:pPr>
            <a:r>
              <a:rPr lang="en-US" sz="1800" dirty="0" smtClean="0"/>
              <a:t>DCC and Lunar are recognized as a unique sites and have been used to diagnose calibration anomalies</a:t>
            </a:r>
          </a:p>
          <a:p>
            <a:pPr lvl="0">
              <a:spcBef>
                <a:spcPts val="0"/>
              </a:spcBef>
              <a:spcAft>
                <a:spcPts val="600"/>
              </a:spcAft>
            </a:pPr>
            <a:endParaRPr lang="en-US" sz="1800" dirty="0"/>
          </a:p>
          <a:p>
            <a:pPr>
              <a:spcBef>
                <a:spcPts val="0"/>
              </a:spcBef>
              <a:spcAft>
                <a:spcPts val="600"/>
              </a:spcAft>
            </a:pPr>
            <a:r>
              <a:rPr lang="en-US" sz="1800" dirty="0" smtClean="0"/>
              <a:t>The DCC time series are capable of detecting sub-percent calibration changes. </a:t>
            </a:r>
          </a:p>
          <a:p>
            <a:pPr lvl="1">
              <a:spcBef>
                <a:spcPts val="0"/>
              </a:spcBef>
              <a:spcAft>
                <a:spcPts val="600"/>
              </a:spcAft>
            </a:pPr>
            <a:r>
              <a:rPr lang="en-US" sz="1800" dirty="0" smtClean="0"/>
              <a:t>Bands M5 and M7 are stable, with calibration of stability  better than 0.4% (1-sigma); </a:t>
            </a:r>
          </a:p>
          <a:p>
            <a:pPr lvl="1">
              <a:spcBef>
                <a:spcPts val="0"/>
              </a:spcBef>
              <a:spcAft>
                <a:spcPts val="600"/>
              </a:spcAft>
            </a:pPr>
            <a:r>
              <a:rPr lang="en-US" sz="1800" dirty="0" smtClean="0"/>
              <a:t>Bands M1-M3 show noticeable calibration changes, especially since early 2014, due to the SD anomaly</a:t>
            </a:r>
          </a:p>
          <a:p>
            <a:pPr>
              <a:spcBef>
                <a:spcPts val="0"/>
              </a:spcBef>
              <a:spcAft>
                <a:spcPts val="600"/>
              </a:spcAft>
            </a:pPr>
            <a:r>
              <a:rPr lang="en-US" sz="1800" dirty="0" smtClean="0"/>
              <a:t>Time series available at: </a:t>
            </a:r>
            <a:endParaRPr lang="en-US" sz="1800" dirty="0"/>
          </a:p>
          <a:p>
            <a:pPr>
              <a:spcBef>
                <a:spcPts val="0"/>
              </a:spcBef>
              <a:spcAft>
                <a:spcPts val="600"/>
              </a:spcAft>
            </a:pPr>
            <a:r>
              <a:rPr lang="en-US" sz="1800" dirty="0" smtClean="0"/>
              <a:t>http://ncc.nesdis.noaa.gov/VIIRS/VSTS.php </a:t>
            </a:r>
          </a:p>
          <a:p>
            <a:pPr lvl="1">
              <a:spcBef>
                <a:spcPts val="0"/>
              </a:spcBef>
              <a:spcAft>
                <a:spcPts val="600"/>
              </a:spcAft>
            </a:pPr>
            <a:endParaRPr lang="en-US" sz="1800" dirty="0"/>
          </a:p>
        </p:txBody>
      </p:sp>
      <p:pic>
        <p:nvPicPr>
          <p:cNvPr id="1026" name="Picture 2"/>
          <p:cNvPicPr>
            <a:picLocks noChangeAspect="1" noChangeArrowheads="1"/>
          </p:cNvPicPr>
          <p:nvPr/>
        </p:nvPicPr>
        <p:blipFill>
          <a:blip r:embed="rId2" cstate="print"/>
          <a:srcRect/>
          <a:stretch>
            <a:fillRect/>
          </a:stretch>
        </p:blipFill>
        <p:spPr bwMode="auto">
          <a:xfrm>
            <a:off x="4724400" y="3886200"/>
            <a:ext cx="4038600" cy="2243667"/>
          </a:xfrm>
          <a:prstGeom prst="rect">
            <a:avLst/>
          </a:prstGeom>
          <a:noFill/>
          <a:ln w="9525">
            <a:noFill/>
            <a:miter lim="800000"/>
            <a:headEnd/>
            <a:tailEnd/>
          </a:ln>
        </p:spPr>
      </p:pic>
      <p:sp>
        <p:nvSpPr>
          <p:cNvPr id="8" name="TextBox 7"/>
          <p:cNvSpPr txBox="1"/>
          <p:nvPr/>
        </p:nvSpPr>
        <p:spPr>
          <a:xfrm>
            <a:off x="5867400" y="1676400"/>
            <a:ext cx="1045286" cy="369332"/>
          </a:xfrm>
          <a:prstGeom prst="rect">
            <a:avLst/>
          </a:prstGeom>
          <a:noFill/>
        </p:spPr>
        <p:txBody>
          <a:bodyPr wrap="none" rtlCol="0">
            <a:spAutoFit/>
          </a:bodyPr>
          <a:lstStyle/>
          <a:p>
            <a:r>
              <a:rPr lang="en-US" dirty="0" smtClean="0"/>
              <a:t>Feb 2014</a:t>
            </a:r>
            <a:endParaRPr lang="en-US" dirty="0"/>
          </a:p>
        </p:txBody>
      </p:sp>
      <p:pic>
        <p:nvPicPr>
          <p:cNvPr id="9" name="Picture 325" descr="C:\Users\ybai\Desktop\Yan\NCC_WIKI\Validation Site Time Series\MAP_NCC-01.jpg"/>
          <p:cNvPicPr>
            <a:picLocks noChangeAspect="1" noChangeArrowheads="1"/>
          </p:cNvPicPr>
          <p:nvPr/>
        </p:nvPicPr>
        <p:blipFill>
          <a:blip r:embed="rId3" cstate="print"/>
          <a:srcRect/>
          <a:stretch>
            <a:fillRect/>
          </a:stretch>
        </p:blipFill>
        <p:spPr bwMode="auto">
          <a:xfrm>
            <a:off x="5029200" y="1447800"/>
            <a:ext cx="3581400" cy="1781084"/>
          </a:xfrm>
          <a:prstGeom prst="rect">
            <a:avLst/>
          </a:prstGeom>
          <a:noFill/>
          <a:ln w="9525">
            <a:noFill/>
            <a:miter lim="800000"/>
            <a:headEnd/>
            <a:tailEnd/>
          </a:ln>
        </p:spPr>
      </p:pic>
      <p:sp>
        <p:nvSpPr>
          <p:cNvPr id="10" name="TextBox 9"/>
          <p:cNvSpPr txBox="1"/>
          <p:nvPr/>
        </p:nvSpPr>
        <p:spPr>
          <a:xfrm>
            <a:off x="5105400" y="6096000"/>
            <a:ext cx="3581400" cy="369332"/>
          </a:xfrm>
          <a:prstGeom prst="rect">
            <a:avLst/>
          </a:prstGeom>
          <a:noFill/>
        </p:spPr>
        <p:txBody>
          <a:bodyPr wrap="square" rtlCol="0">
            <a:spAutoFit/>
          </a:bodyPr>
          <a:lstStyle/>
          <a:p>
            <a:r>
              <a:rPr lang="en-US" dirty="0" smtClean="0"/>
              <a:t>VIIRS DCC observation time series</a:t>
            </a:r>
            <a:endParaRPr lang="en-US" dirty="0"/>
          </a:p>
        </p:txBody>
      </p:sp>
      <p:sp>
        <p:nvSpPr>
          <p:cNvPr id="11" name="TextBox 10"/>
          <p:cNvSpPr txBox="1"/>
          <p:nvPr/>
        </p:nvSpPr>
        <p:spPr>
          <a:xfrm>
            <a:off x="5181600" y="3200400"/>
            <a:ext cx="3429000" cy="584775"/>
          </a:xfrm>
          <a:prstGeom prst="rect">
            <a:avLst/>
          </a:prstGeom>
          <a:noFill/>
        </p:spPr>
        <p:txBody>
          <a:bodyPr wrap="square" rtlCol="0">
            <a:spAutoFit/>
          </a:bodyPr>
          <a:lstStyle/>
          <a:p>
            <a:r>
              <a:rPr lang="en-US" sz="1600" dirty="0" smtClean="0"/>
              <a:t>30 vicarious sites for VIIRS calibration monitoring</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412"/>
            <a:ext cx="8229600" cy="1143000"/>
          </a:xfrm>
        </p:spPr>
        <p:txBody>
          <a:bodyPr>
            <a:normAutofit/>
          </a:bodyPr>
          <a:lstStyle/>
          <a:p>
            <a:r>
              <a:rPr lang="en-US" sz="2400" dirty="0" smtClean="0"/>
              <a:t>VIIRS and MODIS RSB Inter-comparison at SNO-x</a:t>
            </a:r>
            <a:br>
              <a:rPr lang="en-US" sz="2400" dirty="0" smtClean="0"/>
            </a:br>
            <a:r>
              <a:rPr lang="en-US" sz="2400" dirty="0" smtClean="0"/>
              <a:t>(over desert)</a:t>
            </a:r>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685800" y="1501140"/>
            <a:ext cx="7543800" cy="5354659"/>
          </a:xfrm>
          <a:prstGeom prst="rect">
            <a:avLst/>
          </a:prstGeom>
          <a:noFill/>
          <a:ln w="9525">
            <a:noFill/>
            <a:miter lim="800000"/>
            <a:headEnd/>
            <a:tailEnd/>
          </a:ln>
        </p:spPr>
      </p:pic>
      <p:sp>
        <p:nvSpPr>
          <p:cNvPr id="5" name="TextBox 4"/>
          <p:cNvSpPr txBox="1"/>
          <p:nvPr/>
        </p:nvSpPr>
        <p:spPr>
          <a:xfrm>
            <a:off x="1409700" y="980599"/>
            <a:ext cx="2857500" cy="584775"/>
          </a:xfrm>
          <a:prstGeom prst="rect">
            <a:avLst/>
          </a:prstGeom>
          <a:noFill/>
        </p:spPr>
        <p:txBody>
          <a:bodyPr wrap="square" rtlCol="0">
            <a:spAutoFit/>
          </a:bodyPr>
          <a:lstStyle/>
          <a:p>
            <a:r>
              <a:rPr lang="en-US" sz="1600" dirty="0" smtClean="0"/>
              <a:t>BEFORE accounting for SRF difference</a:t>
            </a:r>
            <a:endParaRPr lang="en-US" sz="1600" dirty="0"/>
          </a:p>
        </p:txBody>
      </p:sp>
      <p:sp>
        <p:nvSpPr>
          <p:cNvPr id="6" name="TextBox 5"/>
          <p:cNvSpPr txBox="1"/>
          <p:nvPr/>
        </p:nvSpPr>
        <p:spPr>
          <a:xfrm>
            <a:off x="5242560" y="980599"/>
            <a:ext cx="2453640" cy="584775"/>
          </a:xfrm>
          <a:prstGeom prst="rect">
            <a:avLst/>
          </a:prstGeom>
          <a:noFill/>
        </p:spPr>
        <p:txBody>
          <a:bodyPr wrap="square" rtlCol="0">
            <a:spAutoFit/>
          </a:bodyPr>
          <a:lstStyle/>
          <a:p>
            <a:r>
              <a:rPr lang="en-US" sz="1600" dirty="0" smtClean="0"/>
              <a:t>AFTER accounting for SRF difference</a:t>
            </a:r>
            <a:endParaRPr lang="en-US" sz="1600" dirty="0"/>
          </a:p>
        </p:txBody>
      </p:sp>
      <p:sp>
        <p:nvSpPr>
          <p:cNvPr id="7" name="Oval 6"/>
          <p:cNvSpPr/>
          <p:nvPr/>
        </p:nvSpPr>
        <p:spPr>
          <a:xfrm>
            <a:off x="6873411" y="2989780"/>
            <a:ext cx="1356189" cy="58562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6873411" y="1900719"/>
            <a:ext cx="1356189" cy="58562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747" y="152400"/>
            <a:ext cx="7543800" cy="830997"/>
          </a:xfrm>
          <a:prstGeom prst="rect">
            <a:avLst/>
          </a:prstGeom>
          <a:noFill/>
        </p:spPr>
        <p:txBody>
          <a:bodyPr wrap="square" rtlCol="0">
            <a:spAutoFit/>
          </a:bodyPr>
          <a:lstStyle/>
          <a:p>
            <a:pPr algn="ctr"/>
            <a:r>
              <a:rPr lang="en-US" sz="2800" dirty="0" smtClean="0"/>
              <a:t>RSB </a:t>
            </a:r>
            <a:r>
              <a:rPr lang="en-US" sz="2800" dirty="0" err="1" smtClean="0"/>
              <a:t>Autocal</a:t>
            </a:r>
            <a:r>
              <a:rPr lang="en-US" sz="2800" dirty="0" smtClean="0"/>
              <a:t> and Implementation Challenges</a:t>
            </a:r>
          </a:p>
          <a:p>
            <a:pPr algn="ctr"/>
            <a:r>
              <a:rPr lang="en-US" sz="2000" dirty="0" smtClean="0"/>
              <a:t>(Issues with the RHW filter)</a:t>
            </a:r>
            <a:endParaRPr lang="en-US"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390650"/>
            <a:ext cx="75057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663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457200" y="228600"/>
            <a:ext cx="8229600" cy="488950"/>
          </a:xfrm>
          <a:noFill/>
          <a:ln>
            <a:miter lim="800000"/>
            <a:headEnd/>
            <a:tailEnd/>
          </a:ln>
        </p:spPr>
        <p:txBody>
          <a:bodyPr vert="horz" wrap="square" lIns="91440" tIns="45720" rIns="91440" bIns="45720" numCol="1" anchor="ctr" anchorCtr="1" compatLnSpc="1">
            <a:prstTxWarp prst="textNoShape">
              <a:avLst/>
            </a:prstTxWarp>
            <a:normAutofit fontScale="90000"/>
          </a:bodyPr>
          <a:lstStyle/>
          <a:p>
            <a:r>
              <a:rPr lang="en-US" sz="2800" dirty="0" err="1" smtClean="0">
                <a:solidFill>
                  <a:srgbClr val="0000FF"/>
                </a:solidFill>
                <a:latin typeface="Times New Roman" panose="02020603050405020304" pitchFamily="18" charset="0"/>
                <a:ea typeface="Helvetica" charset="0"/>
                <a:cs typeface="Times New Roman" panose="02020603050405020304" pitchFamily="18" charset="0"/>
              </a:rPr>
              <a:t>Suomi</a:t>
            </a:r>
            <a:r>
              <a:rPr lang="en-US" sz="2800" dirty="0" smtClean="0">
                <a:solidFill>
                  <a:srgbClr val="0000FF"/>
                </a:solidFill>
                <a:latin typeface="Times New Roman" panose="02020603050405020304" pitchFamily="18" charset="0"/>
                <a:ea typeface="Helvetica" charset="0"/>
                <a:cs typeface="Times New Roman" panose="02020603050405020304" pitchFamily="18" charset="0"/>
              </a:rPr>
              <a:t> NPP and JPSS-1 Instruments </a:t>
            </a:r>
            <a:endParaRPr lang="en-US" sz="2800" dirty="0">
              <a:solidFill>
                <a:srgbClr val="0000FF"/>
              </a:solidFill>
              <a:latin typeface="Times New Roman" panose="02020603050405020304" pitchFamily="18" charset="0"/>
              <a:ea typeface="Helvetica"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29653745"/>
              </p:ext>
            </p:extLst>
          </p:nvPr>
        </p:nvGraphicFramePr>
        <p:xfrm>
          <a:off x="358775" y="968375"/>
          <a:ext cx="8328025" cy="5893753"/>
        </p:xfrm>
        <a:graphic>
          <a:graphicData uri="http://schemas.openxmlformats.org/drawingml/2006/table">
            <a:tbl>
              <a:tblPr/>
              <a:tblGrid>
                <a:gridCol w="1447800"/>
                <a:gridCol w="3676650"/>
                <a:gridCol w="3203575"/>
              </a:tblGrid>
              <a:tr h="3651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Helvetica" charset="0"/>
                          <a:cs typeface="Helvetica" charset="0"/>
                        </a:rPr>
                        <a:t>Instrument Type</a:t>
                      </a:r>
                      <a:endParaRPr kumimoji="0" lang="en-US" sz="1800" b="1" i="0" u="none" strike="noStrike" cap="none" normalizeH="0" baseline="0" dirty="0">
                        <a:ln>
                          <a:noFill/>
                        </a:ln>
                        <a:solidFill>
                          <a:schemeClr val="tx1"/>
                        </a:solidFill>
                        <a:effectLst/>
                        <a:latin typeface="+mn-lt"/>
                        <a:ea typeface="Helvetica" charset="0"/>
                        <a:cs typeface="Helvetica"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Helvetica" charset="0"/>
                          <a:cs typeface="Helvetica" charset="0"/>
                        </a:rPr>
                        <a:t>Measurement </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FF"/>
                          </a:solidFill>
                          <a:effectLst/>
                          <a:latin typeface="+mn-lt"/>
                          <a:ea typeface="Helvetica" charset="0"/>
                          <a:cs typeface="Helvetica" charset="0"/>
                        </a:rPr>
                        <a:t>ATMS</a:t>
                      </a:r>
                      <a:r>
                        <a:rPr kumimoji="0" lang="en-US" sz="1800" b="1" i="0" u="none" strike="noStrike" cap="none" normalizeH="0" baseline="0" dirty="0">
                          <a:ln>
                            <a:noFill/>
                          </a:ln>
                          <a:solidFill>
                            <a:srgbClr val="0000FF"/>
                          </a:solidFill>
                          <a:effectLst/>
                          <a:latin typeface="+mn-lt"/>
                          <a:ea typeface="Helvetica" charset="0"/>
                          <a:cs typeface="Helvetica" charset="0"/>
                        </a:rPr>
                        <a:t> </a:t>
                      </a:r>
                      <a:r>
                        <a:rPr kumimoji="0" lang="en-US" sz="1800" b="0" i="0" u="none" strike="noStrike" cap="none" normalizeH="0" baseline="0" dirty="0">
                          <a:ln>
                            <a:noFill/>
                          </a:ln>
                          <a:solidFill>
                            <a:srgbClr val="0000FF"/>
                          </a:solidFill>
                          <a:effectLst/>
                          <a:latin typeface="+mn-lt"/>
                          <a:ea typeface="Helvetica" charset="0"/>
                          <a:cs typeface="Helvetica" charset="0"/>
                        </a:rPr>
                        <a:t>- Advanced Technology Microwave Sounder </a:t>
                      </a: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l"/>
                      <a:r>
                        <a:rPr kumimoji="0" lang="en-US" sz="1400" u="none" strike="noStrike" kern="0" cap="none" spc="0" normalizeH="0" baseline="0" noProof="0" dirty="0" smtClean="0">
                          <a:ln>
                            <a:noFill/>
                          </a:ln>
                          <a:solidFill>
                            <a:schemeClr val="tx1"/>
                          </a:solidFill>
                          <a:effectLst/>
                          <a:uLnTx/>
                          <a:uFillTx/>
                          <a:latin typeface="+mn-lt"/>
                          <a:cs typeface="Times New Roman"/>
                        </a:rPr>
                        <a:t>ATMS and CrIS together provide high vertical resolution </a:t>
                      </a:r>
                      <a:r>
                        <a:rPr kumimoji="0" lang="en-US" sz="1400" b="1" u="none" strike="noStrike" kern="0" cap="none" spc="0" normalizeH="0" baseline="0" noProof="0" dirty="0" smtClean="0">
                          <a:ln>
                            <a:noFill/>
                          </a:ln>
                          <a:solidFill>
                            <a:schemeClr val="tx1"/>
                          </a:solidFill>
                          <a:effectLst/>
                          <a:uLnTx/>
                          <a:uFillTx/>
                          <a:latin typeface="+mn-lt"/>
                          <a:cs typeface="Times New Roman"/>
                        </a:rPr>
                        <a:t>temperature</a:t>
                      </a:r>
                      <a:r>
                        <a:rPr kumimoji="0" lang="en-US" sz="1400" u="none" strike="noStrike" kern="0" cap="none" spc="0" normalizeH="0" baseline="0" noProof="0" dirty="0" smtClean="0">
                          <a:ln>
                            <a:noFill/>
                          </a:ln>
                          <a:solidFill>
                            <a:schemeClr val="tx1"/>
                          </a:solidFill>
                          <a:effectLst/>
                          <a:uLnTx/>
                          <a:uFillTx/>
                          <a:latin typeface="+mn-lt"/>
                          <a:cs typeface="Times New Roman"/>
                        </a:rPr>
                        <a:t> and </a:t>
                      </a:r>
                      <a:r>
                        <a:rPr kumimoji="0" lang="en-US" sz="1400" b="1" u="none" strike="noStrike" kern="0" cap="none" spc="0" normalizeH="0" baseline="0" noProof="0" dirty="0" smtClean="0">
                          <a:ln>
                            <a:noFill/>
                          </a:ln>
                          <a:solidFill>
                            <a:schemeClr val="tx1"/>
                          </a:solidFill>
                          <a:effectLst/>
                          <a:uLnTx/>
                          <a:uFillTx/>
                          <a:latin typeface="+mn-lt"/>
                          <a:cs typeface="Times New Roman"/>
                        </a:rPr>
                        <a:t>water</a:t>
                      </a:r>
                      <a:r>
                        <a:rPr kumimoji="0" lang="en-US" sz="1400" u="none" strike="noStrike" kern="0" cap="none" spc="0" normalizeH="0" baseline="0" noProof="0" dirty="0" smtClean="0">
                          <a:ln>
                            <a:noFill/>
                          </a:ln>
                          <a:solidFill>
                            <a:schemeClr val="tx1"/>
                          </a:solidFill>
                          <a:effectLst/>
                          <a:uLnTx/>
                          <a:uFillTx/>
                          <a:latin typeface="+mn-lt"/>
                          <a:cs typeface="Times New Roman"/>
                        </a:rPr>
                        <a:t> </a:t>
                      </a:r>
                      <a:r>
                        <a:rPr kumimoji="0" lang="en-US" sz="1400" b="1" u="none" strike="noStrike" kern="0" cap="none" spc="0" normalizeH="0" baseline="0" noProof="0" dirty="0" smtClean="0">
                          <a:ln>
                            <a:noFill/>
                          </a:ln>
                          <a:solidFill>
                            <a:schemeClr val="tx1"/>
                          </a:solidFill>
                          <a:effectLst/>
                          <a:uLnTx/>
                          <a:uFillTx/>
                          <a:latin typeface="+mn-lt"/>
                          <a:cs typeface="Times New Roman"/>
                        </a:rPr>
                        <a:t>vapor</a:t>
                      </a:r>
                      <a:r>
                        <a:rPr kumimoji="0" lang="en-US" sz="1400" u="none" strike="noStrike" kern="0" cap="none" spc="0" normalizeH="0" baseline="0" noProof="0" dirty="0" smtClean="0">
                          <a:ln>
                            <a:noFill/>
                          </a:ln>
                          <a:solidFill>
                            <a:schemeClr val="tx1"/>
                          </a:solidFill>
                          <a:effectLst/>
                          <a:uLnTx/>
                          <a:uFillTx/>
                          <a:latin typeface="+mn-lt"/>
                          <a:cs typeface="Times New Roman"/>
                        </a:rPr>
                        <a:t> </a:t>
                      </a:r>
                      <a:r>
                        <a:rPr kumimoji="0" lang="en-US" sz="1400" b="1" u="none" strike="noStrike" kern="0" cap="none" spc="0" normalizeH="0" baseline="0" noProof="0" dirty="0" smtClean="0">
                          <a:ln>
                            <a:noFill/>
                          </a:ln>
                          <a:solidFill>
                            <a:schemeClr val="tx1"/>
                          </a:solidFill>
                          <a:effectLst/>
                          <a:uLnTx/>
                          <a:uFillTx/>
                          <a:latin typeface="+mn-lt"/>
                          <a:cs typeface="Times New Roman"/>
                        </a:rPr>
                        <a:t>information</a:t>
                      </a:r>
                      <a:r>
                        <a:rPr kumimoji="0" lang="en-US" sz="1400" u="none" strike="noStrike" kern="0" cap="none" spc="0" normalizeH="0" baseline="0" noProof="0" dirty="0" smtClean="0">
                          <a:ln>
                            <a:noFill/>
                          </a:ln>
                          <a:solidFill>
                            <a:schemeClr val="tx1"/>
                          </a:solidFill>
                          <a:effectLst/>
                          <a:uLnTx/>
                          <a:uFillTx/>
                          <a:latin typeface="+mn-lt"/>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needed</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to</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maintain</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and</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improve</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forecast</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skill</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out to 5 to 7 days in advance for extreme weather events, including hurricanes and severe weather outbreak</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mn-cs"/>
                        </a:rPr>
                        <a:t>s</a:t>
                      </a:r>
                      <a:endParaRPr lang="en-US" sz="1400" b="0" dirty="0">
                        <a:ln>
                          <a:noFill/>
                        </a:ln>
                        <a:solidFill>
                          <a:schemeClr val="tx1"/>
                        </a:solidFill>
                        <a:latin typeface="+mn-lt"/>
                        <a:cs typeface="Arial" pitchFamily="34" charset="0"/>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1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FF"/>
                          </a:solidFill>
                          <a:effectLst/>
                          <a:latin typeface="+mn-lt"/>
                          <a:ea typeface="Helvetica" charset="0"/>
                          <a:cs typeface="Helvetica" charset="0"/>
                        </a:rPr>
                        <a:t>CrIS</a:t>
                      </a:r>
                      <a:r>
                        <a:rPr kumimoji="0" lang="en-US" sz="1800" b="0" i="0" u="none" strike="noStrike" cap="none" normalizeH="0" baseline="0" dirty="0">
                          <a:ln>
                            <a:noFill/>
                          </a:ln>
                          <a:solidFill>
                            <a:srgbClr val="0000FF"/>
                          </a:solidFill>
                          <a:effectLst/>
                          <a:latin typeface="+mn-lt"/>
                          <a:ea typeface="Helvetica" charset="0"/>
                          <a:cs typeface="Helvetica" charset="0"/>
                        </a:rPr>
                        <a:t> - Cross-track Infrared Sounder </a:t>
                      </a: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340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FF"/>
                          </a:solidFill>
                          <a:effectLst/>
                          <a:latin typeface="+mn-lt"/>
                          <a:ea typeface="Helvetica" charset="0"/>
                          <a:cs typeface="Helvetica" charset="0"/>
                        </a:rPr>
                        <a:t>VIIRS</a:t>
                      </a:r>
                      <a:r>
                        <a:rPr kumimoji="0" lang="en-US" sz="1800" b="0" i="0" u="none" strike="noStrike" cap="none" normalizeH="0" baseline="0" dirty="0">
                          <a:ln>
                            <a:noFill/>
                          </a:ln>
                          <a:solidFill>
                            <a:srgbClr val="0000FF"/>
                          </a:solidFill>
                          <a:effectLst/>
                          <a:latin typeface="+mn-lt"/>
                          <a:ea typeface="Helvetica" charset="0"/>
                          <a:cs typeface="Helvetica" charset="0"/>
                        </a:rPr>
                        <a:t> – Visible Infrared Imaging Radiometer Suite</a:t>
                      </a: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1400" b="0" u="none" strike="noStrike" kern="0" cap="none" spc="0" normalizeH="0" baseline="0" noProof="0" dirty="0" smtClean="0">
                          <a:ln>
                            <a:noFill/>
                          </a:ln>
                          <a:solidFill>
                            <a:schemeClr val="tx1"/>
                          </a:solidFill>
                          <a:effectLst/>
                          <a:uLnTx/>
                          <a:uFillTx/>
                          <a:latin typeface="+mn-lt"/>
                          <a:cs typeface="Times New Roman"/>
                        </a:rPr>
                        <a:t>VIIRS provides many </a:t>
                      </a:r>
                      <a:r>
                        <a:rPr kumimoji="0" lang="en-US" sz="1400" b="1" u="none" strike="noStrike" kern="0" cap="none" spc="0" normalizeH="0" baseline="0" noProof="0" dirty="0" smtClean="0">
                          <a:ln>
                            <a:noFill/>
                          </a:ln>
                          <a:solidFill>
                            <a:schemeClr val="tx1"/>
                          </a:solidFill>
                          <a:effectLst/>
                          <a:uLnTx/>
                          <a:uFillTx/>
                          <a:latin typeface="+mn-lt"/>
                          <a:cs typeface="Times New Roman"/>
                        </a:rPr>
                        <a:t>critical</a:t>
                      </a:r>
                      <a:r>
                        <a:rPr kumimoji="0" lang="en-US" sz="1400" b="0" u="none" strike="noStrike" kern="0" cap="none" spc="0" normalizeH="0" baseline="0" noProof="0" dirty="0" smtClean="0">
                          <a:ln>
                            <a:noFill/>
                          </a:ln>
                          <a:solidFill>
                            <a:schemeClr val="tx1"/>
                          </a:solidFill>
                          <a:effectLst/>
                          <a:uLnTx/>
                          <a:uFillTx/>
                          <a:latin typeface="+mn-lt"/>
                          <a:cs typeface="Times New Roman"/>
                        </a:rPr>
                        <a:t> </a:t>
                      </a:r>
                      <a:r>
                        <a:rPr kumimoji="0" lang="en-US" sz="1400" b="1" u="none" strike="noStrike" kern="0" cap="none" spc="0" normalizeH="0" baseline="0" noProof="0" dirty="0" smtClean="0">
                          <a:ln>
                            <a:noFill/>
                          </a:ln>
                          <a:solidFill>
                            <a:schemeClr val="tx1"/>
                          </a:solidFill>
                          <a:effectLst/>
                          <a:uLnTx/>
                          <a:uFillTx/>
                          <a:latin typeface="+mn-lt"/>
                          <a:cs typeface="Times New Roman"/>
                        </a:rPr>
                        <a:t>imagery</a:t>
                      </a:r>
                      <a:r>
                        <a:rPr kumimoji="0" lang="en-US" sz="1400" b="0" u="none" strike="noStrike" kern="0" cap="none" spc="0" normalizeH="0" baseline="0" noProof="0" dirty="0" smtClean="0">
                          <a:ln>
                            <a:noFill/>
                          </a:ln>
                          <a:solidFill>
                            <a:schemeClr val="tx1"/>
                          </a:solidFill>
                          <a:effectLst/>
                          <a:uLnTx/>
                          <a:uFillTx/>
                          <a:latin typeface="+mn-lt"/>
                          <a:cs typeface="Times New Roman"/>
                        </a:rPr>
                        <a:t> </a:t>
                      </a:r>
                      <a:r>
                        <a:rPr kumimoji="0" lang="en-US" sz="1400" b="1" u="none" strike="noStrike" kern="0" cap="none" spc="0" normalizeH="0" baseline="0" noProof="0" dirty="0" smtClean="0">
                          <a:ln>
                            <a:noFill/>
                          </a:ln>
                          <a:solidFill>
                            <a:schemeClr val="tx1"/>
                          </a:solidFill>
                          <a:effectLst/>
                          <a:uLnTx/>
                          <a:uFillTx/>
                          <a:latin typeface="+mn-lt"/>
                          <a:cs typeface="Times New Roman"/>
                        </a:rPr>
                        <a:t>products</a:t>
                      </a:r>
                      <a:r>
                        <a:rPr kumimoji="0" lang="en-US" sz="1400" b="0" u="none" strike="noStrike" kern="0" cap="none" spc="0" normalizeH="0" baseline="0" noProof="0" dirty="0" smtClean="0">
                          <a:ln>
                            <a:noFill/>
                          </a:ln>
                          <a:solidFill>
                            <a:schemeClr val="tx1"/>
                          </a:solidFill>
                          <a:effectLst/>
                          <a:uLnTx/>
                          <a:uFillTx/>
                          <a:latin typeface="+mn-lt"/>
                          <a:cs typeface="Times New Roman"/>
                        </a:rPr>
                        <a:t> including snow/ice cover, clouds, fog, aerosols, fire, smoke plumes, vegetation health, phytoplankton abundance/chlorophyll</a:t>
                      </a:r>
                      <a:endParaRPr lang="en-US" sz="1400" b="0" dirty="0">
                        <a:ln>
                          <a:noFill/>
                        </a:ln>
                        <a:solidFill>
                          <a:schemeClr val="tx1"/>
                        </a:solidFill>
                        <a:latin typeface="+mn-lt"/>
                        <a:cs typeface="Times New Roman"/>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FF"/>
                          </a:solidFill>
                          <a:effectLst/>
                          <a:latin typeface="+mn-lt"/>
                          <a:ea typeface="Helvetica" charset="0"/>
                          <a:cs typeface="Helvetica" charset="0"/>
                        </a:rPr>
                        <a:t>OMPS</a:t>
                      </a:r>
                      <a:r>
                        <a:rPr kumimoji="0" lang="en-US" sz="1800" b="0" i="0" u="none" strike="noStrike" cap="none" normalizeH="0" baseline="0" dirty="0">
                          <a:ln>
                            <a:noFill/>
                          </a:ln>
                          <a:solidFill>
                            <a:srgbClr val="0000FF"/>
                          </a:solidFill>
                          <a:effectLst/>
                          <a:latin typeface="+mn-lt"/>
                          <a:ea typeface="Helvetica" charset="0"/>
                          <a:cs typeface="Helvetica" charset="0"/>
                        </a:rPr>
                        <a:t> - Ozone Mapping and Profiler Suite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mn-lt"/>
                        <a:ea typeface="Helvetica" charset="0"/>
                        <a:cs typeface="Helvetica" charset="0"/>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dirty="0" smtClean="0">
                        <a:ln>
                          <a:noFill/>
                        </a:ln>
                        <a:solidFill>
                          <a:schemeClr val="tx1"/>
                        </a:solidFill>
                        <a:effectLst/>
                        <a:uLnTx/>
                        <a:uFillTx/>
                        <a:latin typeface="+mn-lt"/>
                        <a:cs typeface="Times New Roman"/>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smtClean="0">
                          <a:ln>
                            <a:noFill/>
                          </a:ln>
                          <a:solidFill>
                            <a:schemeClr val="tx1"/>
                          </a:solidFill>
                          <a:effectLst/>
                          <a:uLnTx/>
                          <a:uFillTx/>
                          <a:latin typeface="+mn-lt"/>
                          <a:cs typeface="Times New Roman"/>
                        </a:rPr>
                        <a:t>Ozone spectrometers for </a:t>
                      </a:r>
                      <a:r>
                        <a:rPr kumimoji="0" lang="en-US" sz="1400" b="1" u="none" strike="noStrike" kern="0" cap="none" spc="0" normalizeH="0" baseline="0" noProof="0" dirty="0" smtClean="0">
                          <a:ln>
                            <a:noFill/>
                          </a:ln>
                          <a:solidFill>
                            <a:schemeClr val="tx1"/>
                          </a:solidFill>
                          <a:effectLst/>
                          <a:uLnTx/>
                          <a:uFillTx/>
                          <a:latin typeface="+mn-lt"/>
                          <a:cs typeface="Times New Roman"/>
                        </a:rPr>
                        <a:t>monitoring</a:t>
                      </a:r>
                      <a:r>
                        <a:rPr kumimoji="0" lang="en-US" sz="1400" u="none" strike="noStrike" kern="0" cap="none" spc="0" normalizeH="0" baseline="0" noProof="0" dirty="0" smtClean="0">
                          <a:ln>
                            <a:noFill/>
                          </a:ln>
                          <a:solidFill>
                            <a:schemeClr val="tx1"/>
                          </a:solidFill>
                          <a:effectLst/>
                          <a:uLnTx/>
                          <a:uFillTx/>
                          <a:latin typeface="+mn-lt"/>
                          <a:cs typeface="Times New Roman"/>
                        </a:rPr>
                        <a:t> </a:t>
                      </a:r>
                      <a:r>
                        <a:rPr kumimoji="0" lang="en-US" sz="1400" b="1" u="none" strike="noStrike" kern="0" cap="none" spc="0" normalizeH="0" baseline="0" noProof="0" dirty="0" smtClean="0">
                          <a:ln>
                            <a:noFill/>
                          </a:ln>
                          <a:solidFill>
                            <a:schemeClr val="tx1"/>
                          </a:solidFill>
                          <a:effectLst/>
                          <a:uLnTx/>
                          <a:uFillTx/>
                          <a:latin typeface="+mn-lt"/>
                          <a:cs typeface="Times New Roman"/>
                        </a:rPr>
                        <a:t>ozone</a:t>
                      </a:r>
                      <a:r>
                        <a:rPr kumimoji="0" lang="en-US" sz="1400" u="none" strike="noStrike" kern="0" cap="none" spc="0" normalizeH="0" baseline="0" noProof="0" dirty="0" smtClean="0">
                          <a:ln>
                            <a:noFill/>
                          </a:ln>
                          <a:solidFill>
                            <a:schemeClr val="tx1"/>
                          </a:solidFill>
                          <a:effectLst/>
                          <a:uLnTx/>
                          <a:uFillTx/>
                          <a:latin typeface="+mn-lt"/>
                          <a:cs typeface="Times New Roman"/>
                        </a:rPr>
                        <a:t> hole and recovery of stratospheric ozone and for UV index forecasts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mn-lt"/>
                          <a:ea typeface="Helvetica" charset="0"/>
                          <a:cs typeface="Helvetica" charset="0"/>
                        </a:rPr>
                        <a:t>CERES</a:t>
                      </a:r>
                      <a:r>
                        <a:rPr kumimoji="0" lang="en-US" sz="1800" b="0" i="0" u="none" strike="noStrike" cap="none" normalizeH="0" baseline="0" dirty="0">
                          <a:ln>
                            <a:noFill/>
                          </a:ln>
                          <a:solidFill>
                            <a:schemeClr val="tx1"/>
                          </a:solidFill>
                          <a:effectLst/>
                          <a:latin typeface="+mn-lt"/>
                          <a:ea typeface="Helvetica" charset="0"/>
                          <a:cs typeface="Helvetica" charset="0"/>
                        </a:rPr>
                        <a:t> - Clouds and the Earth’s Radiant Energy System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Helvetica" charset="0"/>
                        <a:cs typeface="Helvetica" charset="0"/>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Helvetica" charset="0"/>
                          <a:cs typeface="Helvetica" charset="0"/>
                        </a:rPr>
                        <a:t>Scanning radiometer which supports studies of Earth Radiation Budget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0687" name="Picture 14"/>
          <p:cNvPicPr>
            <a:picLocks noChangeAspect="1" noChangeArrowheads="1"/>
          </p:cNvPicPr>
          <p:nvPr/>
        </p:nvPicPr>
        <p:blipFill>
          <a:blip r:embed="rId2" cstate="print"/>
          <a:srcRect/>
          <a:stretch>
            <a:fillRect/>
          </a:stretch>
        </p:blipFill>
        <p:spPr bwMode="auto">
          <a:xfrm>
            <a:off x="531813" y="1430338"/>
            <a:ext cx="1003300" cy="779462"/>
          </a:xfrm>
          <a:prstGeom prst="rect">
            <a:avLst/>
          </a:prstGeom>
          <a:noFill/>
          <a:ln w="6350">
            <a:solidFill>
              <a:schemeClr val="tx1"/>
            </a:solidFill>
            <a:miter lim="800000"/>
            <a:headEnd/>
            <a:tailEnd/>
          </a:ln>
        </p:spPr>
      </p:pic>
      <p:pic>
        <p:nvPicPr>
          <p:cNvPr id="70688" name="Picture 13" descr="CrIS ready for EMI 1"/>
          <p:cNvPicPr>
            <a:picLocks noChangeAspect="1" noChangeArrowheads="1"/>
          </p:cNvPicPr>
          <p:nvPr/>
        </p:nvPicPr>
        <p:blipFill>
          <a:blip r:embed="rId3" cstate="print"/>
          <a:srcRect/>
          <a:stretch>
            <a:fillRect/>
          </a:stretch>
        </p:blipFill>
        <p:spPr bwMode="auto">
          <a:xfrm>
            <a:off x="515938" y="2398713"/>
            <a:ext cx="1035050" cy="765175"/>
          </a:xfrm>
          <a:prstGeom prst="rect">
            <a:avLst/>
          </a:prstGeom>
          <a:noFill/>
          <a:ln w="6350">
            <a:solidFill>
              <a:srgbClr val="000000"/>
            </a:solidFill>
            <a:miter lim="800000"/>
            <a:headEnd/>
            <a:tailEnd/>
          </a:ln>
        </p:spPr>
      </p:pic>
      <p:pic>
        <p:nvPicPr>
          <p:cNvPr id="70689" name="Picture 15" descr="VIIRS"/>
          <p:cNvPicPr>
            <a:picLocks noChangeAspect="1" noChangeArrowheads="1"/>
          </p:cNvPicPr>
          <p:nvPr/>
        </p:nvPicPr>
        <p:blipFill>
          <a:blip r:embed="rId4" cstate="print"/>
          <a:srcRect/>
          <a:stretch>
            <a:fillRect/>
          </a:stretch>
        </p:blipFill>
        <p:spPr bwMode="auto">
          <a:xfrm>
            <a:off x="457200" y="3352800"/>
            <a:ext cx="1152525" cy="881063"/>
          </a:xfrm>
          <a:prstGeom prst="rect">
            <a:avLst/>
          </a:prstGeom>
          <a:noFill/>
          <a:ln w="6350">
            <a:solidFill>
              <a:srgbClr val="000000"/>
            </a:solidFill>
            <a:miter lim="800000"/>
            <a:headEnd/>
            <a:tailEnd/>
          </a:ln>
        </p:spPr>
      </p:pic>
      <p:pic>
        <p:nvPicPr>
          <p:cNvPr id="70690" name="Picture 17" descr="06-1405d"/>
          <p:cNvPicPr>
            <a:picLocks noChangeAspect="1" noChangeArrowheads="1"/>
          </p:cNvPicPr>
          <p:nvPr/>
        </p:nvPicPr>
        <p:blipFill>
          <a:blip r:embed="rId5" cstate="print"/>
          <a:srcRect/>
          <a:stretch>
            <a:fillRect/>
          </a:stretch>
        </p:blipFill>
        <p:spPr bwMode="auto">
          <a:xfrm>
            <a:off x="457200" y="4689475"/>
            <a:ext cx="1152525" cy="854075"/>
          </a:xfrm>
          <a:prstGeom prst="rect">
            <a:avLst/>
          </a:prstGeom>
          <a:noFill/>
          <a:ln w="6350">
            <a:solidFill>
              <a:srgbClr val="000000"/>
            </a:solidFill>
            <a:miter lim="800000"/>
            <a:headEnd/>
            <a:tailEnd/>
          </a:ln>
        </p:spPr>
      </p:pic>
      <p:pic>
        <p:nvPicPr>
          <p:cNvPr id="70691" name="Picture 9" descr="Instrument"/>
          <p:cNvPicPr>
            <a:picLocks noChangeAspect="1" noChangeArrowheads="1"/>
          </p:cNvPicPr>
          <p:nvPr/>
        </p:nvPicPr>
        <p:blipFill>
          <a:blip r:embed="rId6" cstate="print"/>
          <a:srcRect/>
          <a:stretch>
            <a:fillRect/>
          </a:stretch>
        </p:blipFill>
        <p:spPr bwMode="auto">
          <a:xfrm>
            <a:off x="636588" y="5942013"/>
            <a:ext cx="793750" cy="915987"/>
          </a:xfrm>
          <a:prstGeom prst="rect">
            <a:avLst/>
          </a:prstGeom>
          <a:noFill/>
          <a:ln w="6350">
            <a:solidFill>
              <a:schemeClr val="tx1"/>
            </a:solidFill>
            <a:miter lim="800000"/>
            <a:headEnd/>
            <a:tailEnd/>
          </a:ln>
        </p:spPr>
      </p:pic>
      <p:sp>
        <p:nvSpPr>
          <p:cNvPr id="9" name="Slide Number Placeholder 3"/>
          <p:cNvSpPr txBox="1">
            <a:spLocks/>
          </p:cNvSpPr>
          <p:nvPr/>
        </p:nvSpPr>
        <p:spPr>
          <a:xfrm>
            <a:off x="8619067" y="6554259"/>
            <a:ext cx="524933" cy="303741"/>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410F108-B88F-4CCF-9295-7FB8A8E94039}"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43834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bai\Desktop\Picture4-01.png"/>
          <p:cNvPicPr>
            <a:picLocks noChangeAspect="1" noChangeArrowheads="1"/>
          </p:cNvPicPr>
          <p:nvPr/>
        </p:nvPicPr>
        <p:blipFill>
          <a:blip r:embed="rId2" cstate="print"/>
          <a:srcRect/>
          <a:stretch>
            <a:fillRect/>
          </a:stretch>
        </p:blipFill>
        <p:spPr bwMode="auto">
          <a:xfrm>
            <a:off x="5105400" y="1295400"/>
            <a:ext cx="3175000" cy="2622550"/>
          </a:xfrm>
          <a:prstGeom prst="rect">
            <a:avLst/>
          </a:prstGeom>
          <a:noFill/>
        </p:spPr>
      </p:pic>
      <p:pic>
        <p:nvPicPr>
          <p:cNvPr id="1033" name="Picture 9" descr="C:\Users\ybai\Desktop\Picture3-01.png"/>
          <p:cNvPicPr>
            <a:picLocks noChangeAspect="1" noChangeArrowheads="1"/>
          </p:cNvPicPr>
          <p:nvPr/>
        </p:nvPicPr>
        <p:blipFill>
          <a:blip r:embed="rId3" cstate="print"/>
          <a:srcRect/>
          <a:stretch>
            <a:fillRect/>
          </a:stretch>
        </p:blipFill>
        <p:spPr bwMode="auto">
          <a:xfrm>
            <a:off x="5029200" y="3810000"/>
            <a:ext cx="3175001" cy="2622550"/>
          </a:xfrm>
          <a:prstGeom prst="rect">
            <a:avLst/>
          </a:prstGeom>
          <a:noFill/>
        </p:spPr>
      </p:pic>
      <p:sp>
        <p:nvSpPr>
          <p:cNvPr id="2" name="Title 1"/>
          <p:cNvSpPr>
            <a:spLocks noGrp="1"/>
          </p:cNvSpPr>
          <p:nvPr>
            <p:ph type="title"/>
          </p:nvPr>
        </p:nvSpPr>
        <p:spPr>
          <a:xfrm>
            <a:off x="685800" y="91440"/>
            <a:ext cx="8229600" cy="822960"/>
          </a:xfrm>
        </p:spPr>
        <p:txBody>
          <a:bodyPr>
            <a:normAutofit/>
          </a:bodyPr>
          <a:lstStyle/>
          <a:p>
            <a:r>
              <a:rPr lang="en-US" dirty="0" smtClean="0"/>
              <a:t>DNB </a:t>
            </a:r>
            <a:r>
              <a:rPr lang="en-US" dirty="0" err="1" smtClean="0"/>
              <a:t>Straylight</a:t>
            </a:r>
            <a:r>
              <a:rPr lang="en-US" dirty="0" smtClean="0"/>
              <a:t> Correction</a:t>
            </a:r>
            <a:endParaRPr lang="en-US" dirty="0"/>
          </a:p>
        </p:txBody>
      </p:sp>
      <p:sp>
        <p:nvSpPr>
          <p:cNvPr id="3" name="Content Placeholder 2"/>
          <p:cNvSpPr>
            <a:spLocks noGrp="1"/>
          </p:cNvSpPr>
          <p:nvPr>
            <p:ph idx="1"/>
          </p:nvPr>
        </p:nvSpPr>
        <p:spPr>
          <a:xfrm>
            <a:off x="304800" y="1371600"/>
            <a:ext cx="4267200" cy="4495800"/>
          </a:xfrm>
        </p:spPr>
        <p:txBody>
          <a:bodyPr>
            <a:normAutofit/>
          </a:bodyPr>
          <a:lstStyle/>
          <a:p>
            <a:r>
              <a:rPr lang="en-US" sz="2000" dirty="0" err="1" smtClean="0"/>
              <a:t>Straylight</a:t>
            </a:r>
            <a:r>
              <a:rPr lang="en-US" sz="2000" dirty="0" smtClean="0"/>
              <a:t> intensity at </a:t>
            </a:r>
            <a:r>
              <a:rPr lang="en-US" sz="2000" dirty="0" err="1" smtClean="0"/>
              <a:t>Lmin</a:t>
            </a:r>
            <a:r>
              <a:rPr lang="en-US" sz="2000" dirty="0" smtClean="0"/>
              <a:t> (minimum detectable radiance)</a:t>
            </a:r>
          </a:p>
          <a:p>
            <a:r>
              <a:rPr lang="en-US" sz="2000" dirty="0" smtClean="0"/>
              <a:t>Empirical correction based on earth view data analysis</a:t>
            </a:r>
          </a:p>
          <a:p>
            <a:r>
              <a:rPr lang="en-US" sz="2000" dirty="0" smtClean="0"/>
              <a:t>Run the software in </a:t>
            </a:r>
            <a:r>
              <a:rPr lang="en-US" sz="2000" dirty="0" err="1" smtClean="0"/>
              <a:t>Matlab</a:t>
            </a:r>
            <a:r>
              <a:rPr lang="en-US" sz="2000" dirty="0" smtClean="0"/>
              <a:t> &amp; generate Look Up Table (LUT) monthly (operational since Aug. 2013)</a:t>
            </a:r>
          </a:p>
          <a:p>
            <a:r>
              <a:rPr lang="en-US" sz="2000" dirty="0" smtClean="0"/>
              <a:t>Correction very effective for most data, except small residuals in the polar region</a:t>
            </a:r>
          </a:p>
          <a:p>
            <a:r>
              <a:rPr lang="en-US" sz="2000" dirty="0" smtClean="0"/>
              <a:t>Correction restores the correct radiances</a:t>
            </a:r>
          </a:p>
          <a:p>
            <a:endParaRPr lang="en-US" sz="20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20</a:t>
            </a:fld>
            <a:endParaRPr lang="en-US" dirty="0"/>
          </a:p>
        </p:txBody>
      </p:sp>
      <p:sp>
        <p:nvSpPr>
          <p:cNvPr id="8" name="TextBox 7"/>
          <p:cNvSpPr txBox="1"/>
          <p:nvPr/>
        </p:nvSpPr>
        <p:spPr>
          <a:xfrm>
            <a:off x="5791200" y="3962400"/>
            <a:ext cx="2627453" cy="369332"/>
          </a:xfrm>
          <a:prstGeom prst="rect">
            <a:avLst/>
          </a:prstGeom>
          <a:noFill/>
        </p:spPr>
        <p:txBody>
          <a:bodyPr wrap="square" rtlCol="0">
            <a:spAutoFit/>
          </a:bodyPr>
          <a:lstStyle/>
          <a:p>
            <a:r>
              <a:rPr lang="en-US" dirty="0" smtClean="0">
                <a:solidFill>
                  <a:srgbClr val="C00000"/>
                </a:solidFill>
              </a:rPr>
              <a:t>After correction</a:t>
            </a:r>
            <a:endParaRPr lang="en-US" dirty="0">
              <a:solidFill>
                <a:srgbClr val="C00000"/>
              </a:solidFill>
            </a:endParaRPr>
          </a:p>
        </p:txBody>
      </p:sp>
      <p:sp>
        <p:nvSpPr>
          <p:cNvPr id="10" name="TextBox 9"/>
          <p:cNvSpPr txBox="1"/>
          <p:nvPr/>
        </p:nvSpPr>
        <p:spPr>
          <a:xfrm>
            <a:off x="5791200" y="1524000"/>
            <a:ext cx="2187615" cy="369332"/>
          </a:xfrm>
          <a:prstGeom prst="rect">
            <a:avLst/>
          </a:prstGeom>
          <a:noFill/>
        </p:spPr>
        <p:txBody>
          <a:bodyPr wrap="square" rtlCol="0">
            <a:spAutoFit/>
          </a:bodyPr>
          <a:lstStyle/>
          <a:p>
            <a:r>
              <a:rPr lang="en-US" dirty="0" smtClean="0">
                <a:solidFill>
                  <a:srgbClr val="C00000"/>
                </a:solidFill>
              </a:rPr>
              <a:t>Before correction</a:t>
            </a:r>
            <a:endParaRPr lang="en-US" dirty="0">
              <a:solidFill>
                <a:srgbClr val="C00000"/>
              </a:solidFill>
            </a:endParaRPr>
          </a:p>
        </p:txBody>
      </p:sp>
    </p:spTree>
    <p:extLst>
      <p:ext uri="{BB962C8B-B14F-4D97-AF65-F5344CB8AC3E}">
        <p14:creationId xmlns:p14="http://schemas.microsoft.com/office/powerpoint/2010/main" val="3383656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DNB low radiance performance monitoring</a:t>
            </a:r>
            <a:endParaRPr lang="en-US" dirty="0"/>
          </a:p>
        </p:txBody>
      </p:sp>
      <p:sp>
        <p:nvSpPr>
          <p:cNvPr id="3" name="Content Placeholder 2"/>
          <p:cNvSpPr>
            <a:spLocks noGrp="1"/>
          </p:cNvSpPr>
          <p:nvPr>
            <p:ph idx="1"/>
          </p:nvPr>
        </p:nvSpPr>
        <p:spPr>
          <a:xfrm>
            <a:off x="457200" y="1905000"/>
            <a:ext cx="4495800" cy="4221163"/>
          </a:xfrm>
        </p:spPr>
        <p:txBody>
          <a:bodyPr>
            <a:normAutofit fontScale="70000" lnSpcReduction="20000"/>
          </a:bodyPr>
          <a:lstStyle/>
          <a:p>
            <a:pPr marL="0" indent="0">
              <a:buNone/>
            </a:pPr>
            <a:r>
              <a:rPr lang="en-US" dirty="0" smtClean="0"/>
              <a:t>Approaches used:</a:t>
            </a:r>
          </a:p>
          <a:p>
            <a:pPr marL="514350" indent="-514350">
              <a:buAutoNum type="arabicPeriod"/>
            </a:pPr>
            <a:r>
              <a:rPr lang="en-US" dirty="0" smtClean="0"/>
              <a:t>Validation at Dome C and Greenland under lunar illumination</a:t>
            </a:r>
          </a:p>
          <a:p>
            <a:pPr marL="514350" indent="-514350">
              <a:buAutoNum type="arabicPeriod"/>
            </a:pPr>
            <a:r>
              <a:rPr lang="en-US" dirty="0" smtClean="0"/>
              <a:t>Monitoring using bridge lights (e.g., San Mateo bridge) for stability near </a:t>
            </a:r>
            <a:r>
              <a:rPr lang="en-US" dirty="0" err="1" smtClean="0"/>
              <a:t>Lmin</a:t>
            </a:r>
            <a:endParaRPr lang="en-US" dirty="0" smtClean="0"/>
          </a:p>
          <a:p>
            <a:pPr marL="514350" indent="-514350">
              <a:buAutoNum type="arabicPeriod"/>
            </a:pPr>
            <a:r>
              <a:rPr lang="en-US" dirty="0" smtClean="0"/>
              <a:t>Deep convective clouds during night (lunar for high gain) and day (solar for low gain)</a:t>
            </a:r>
          </a:p>
          <a:p>
            <a:pPr marL="514350" indent="-514350">
              <a:buAutoNum type="arabicPeriod"/>
            </a:pPr>
            <a:r>
              <a:rPr lang="en-US" dirty="0" smtClean="0"/>
              <a:t>New initiative developing SI traceable night light source (SBIR)</a:t>
            </a:r>
            <a:endParaRPr lang="en-US" dirty="0"/>
          </a:p>
        </p:txBody>
      </p:sp>
      <p:pic>
        <p:nvPicPr>
          <p:cNvPr id="4" name="Picture 3" descr="C:\Users\wwang\Pictures\DNB.DCC.png"/>
          <p:cNvPicPr>
            <a:picLocks noChangeAspect="1" noChangeArrowheads="1"/>
          </p:cNvPicPr>
          <p:nvPr/>
        </p:nvPicPr>
        <p:blipFill>
          <a:blip r:embed="rId2" cstate="print"/>
          <a:srcRect/>
          <a:stretch>
            <a:fillRect/>
          </a:stretch>
        </p:blipFill>
        <p:spPr bwMode="auto">
          <a:xfrm>
            <a:off x="5600268" y="4191000"/>
            <a:ext cx="2697797" cy="2209800"/>
          </a:xfrm>
          <a:prstGeom prst="rect">
            <a:avLst/>
          </a:prstGeo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03609"/>
            <a:ext cx="2664807" cy="228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8800" y="5943600"/>
            <a:ext cx="990600" cy="369332"/>
          </a:xfrm>
          <a:prstGeom prst="rect">
            <a:avLst/>
          </a:prstGeom>
          <a:noFill/>
        </p:spPr>
        <p:txBody>
          <a:bodyPr wrap="square" rtlCol="0">
            <a:spAutoFit/>
          </a:bodyPr>
          <a:lstStyle/>
          <a:p>
            <a:r>
              <a:rPr lang="en-US" dirty="0" smtClean="0">
                <a:solidFill>
                  <a:schemeClr val="bg1"/>
                </a:solidFill>
              </a:rPr>
              <a:t>DCC</a:t>
            </a:r>
            <a:endParaRPr lang="en-US" dirty="0">
              <a:solidFill>
                <a:schemeClr val="bg1"/>
              </a:solidFill>
            </a:endParaRPr>
          </a:p>
        </p:txBody>
      </p:sp>
      <p:sp>
        <p:nvSpPr>
          <p:cNvPr id="6" name="TextBox 5"/>
          <p:cNvSpPr txBox="1"/>
          <p:nvPr/>
        </p:nvSpPr>
        <p:spPr>
          <a:xfrm>
            <a:off x="5674130" y="3347219"/>
            <a:ext cx="900545" cy="646331"/>
          </a:xfrm>
          <a:prstGeom prst="rect">
            <a:avLst/>
          </a:prstGeom>
          <a:noFill/>
        </p:spPr>
        <p:txBody>
          <a:bodyPr wrap="square" rtlCol="0">
            <a:spAutoFit/>
          </a:bodyPr>
          <a:lstStyle/>
          <a:p>
            <a:r>
              <a:rPr lang="en-US" dirty="0" smtClean="0">
                <a:solidFill>
                  <a:schemeClr val="bg1"/>
                </a:solidFill>
              </a:rPr>
              <a:t>Bridge lights</a:t>
            </a:r>
            <a:endParaRPr lang="en-US" dirty="0">
              <a:solidFill>
                <a:schemeClr val="bg1"/>
              </a:solidFill>
            </a:endParaRPr>
          </a:p>
        </p:txBody>
      </p:sp>
    </p:spTree>
    <p:extLst>
      <p:ext uri="{BB962C8B-B14F-4D97-AF65-F5344CB8AC3E}">
        <p14:creationId xmlns:p14="http://schemas.microsoft.com/office/powerpoint/2010/main" val="1934286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544" y="146090"/>
            <a:ext cx="8305800" cy="768310"/>
          </a:xfrm>
        </p:spPr>
        <p:txBody>
          <a:bodyPr>
            <a:noAutofit/>
          </a:bodyPr>
          <a:lstStyle/>
          <a:p>
            <a:r>
              <a:rPr lang="en-US" sz="2400" dirty="0">
                <a:solidFill>
                  <a:srgbClr val="0000FF"/>
                </a:solidFill>
                <a:latin typeface="Times New Roman" pitchFamily="18" charset="0"/>
                <a:cs typeface="Times New Roman" pitchFamily="18" charset="0"/>
              </a:rPr>
              <a:t>Ozone Mapping and Profiling </a:t>
            </a:r>
            <a:r>
              <a:rPr lang="en-US" sz="2400" dirty="0" smtClean="0">
                <a:solidFill>
                  <a:srgbClr val="0000FF"/>
                </a:solidFill>
                <a:latin typeface="Times New Roman" pitchFamily="18" charset="0"/>
                <a:cs typeface="Times New Roman" pitchFamily="18" charset="0"/>
              </a:rPr>
              <a:t>Suite</a:t>
            </a:r>
            <a:br>
              <a:rPr lang="en-US" sz="2400" dirty="0" smtClean="0">
                <a:solidFill>
                  <a:srgbClr val="0000FF"/>
                </a:solidFill>
                <a:latin typeface="Times New Roman" pitchFamily="18" charset="0"/>
                <a:cs typeface="Times New Roman" pitchFamily="18" charset="0"/>
              </a:rPr>
            </a:br>
            <a:r>
              <a:rPr lang="en-US" sz="2400" dirty="0" smtClean="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a:t>
            </a:r>
            <a:r>
              <a:rPr lang="en-US" sz="2400" dirty="0" smtClean="0">
                <a:solidFill>
                  <a:srgbClr val="0000FF"/>
                </a:solidFill>
                <a:latin typeface="Times New Roman" pitchFamily="18" charset="0"/>
                <a:cs typeface="Times New Roman" pitchFamily="18" charset="0"/>
              </a:rPr>
              <a:t>OMPS) SDR Status</a:t>
            </a:r>
            <a:endParaRPr lang="en-US" sz="2400" dirty="0">
              <a:solidFill>
                <a:srgbClr val="0000FF"/>
              </a:solidFill>
              <a:latin typeface="Times New Roman" pitchFamily="18" charset="0"/>
              <a:cs typeface="Times New Roman" pitchFamily="18" charset="0"/>
            </a:endParaRPr>
          </a:p>
        </p:txBody>
      </p:sp>
      <p:sp>
        <p:nvSpPr>
          <p:cNvPr id="5" name="TextBox 4"/>
          <p:cNvSpPr txBox="1"/>
          <p:nvPr/>
        </p:nvSpPr>
        <p:spPr>
          <a:xfrm>
            <a:off x="232144" y="1343085"/>
            <a:ext cx="8454656" cy="4247317"/>
          </a:xfrm>
          <a:prstGeom prst="rect">
            <a:avLst/>
          </a:prstGeom>
          <a:noFill/>
        </p:spPr>
        <p:txBody>
          <a:bodyPr wrap="square" rtlCol="0">
            <a:spAutoFit/>
          </a:bodyPr>
          <a:lstStyle/>
          <a:p>
            <a:pPr marL="285750" indent="-285750">
              <a:buFont typeface="Arial" panose="020B0604020202020204" pitchFamily="34" charset="0"/>
              <a:buChar char="•"/>
            </a:pPr>
            <a:r>
              <a:rPr lang="en-US" sz="1800" dirty="0">
                <a:cs typeface="Times New Roman" pitchFamily="18" charset="0"/>
              </a:rPr>
              <a:t>SNPP </a:t>
            </a:r>
            <a:r>
              <a:rPr lang="en-US" sz="1800" dirty="0" smtClean="0">
                <a:cs typeface="Times New Roman" pitchFamily="18" charset="0"/>
              </a:rPr>
              <a:t>Earth View SDR products has reached validated </a:t>
            </a:r>
            <a:r>
              <a:rPr lang="en-US" sz="1800" dirty="0">
                <a:cs typeface="Times New Roman" pitchFamily="18" charset="0"/>
              </a:rPr>
              <a:t>maturity </a:t>
            </a:r>
            <a:r>
              <a:rPr lang="en-US" sz="1800" dirty="0" smtClean="0">
                <a:cs typeface="Times New Roman" pitchFamily="18" charset="0"/>
              </a:rPr>
              <a:t>level</a:t>
            </a:r>
          </a:p>
          <a:p>
            <a:pPr marL="285750" indent="-285750">
              <a:buFont typeface="Arial" panose="020B0604020202020204" pitchFamily="34" charset="0"/>
              <a:buChar char="•"/>
            </a:pPr>
            <a:r>
              <a:rPr lang="en-US" sz="1800" dirty="0" smtClean="0">
                <a:cs typeface="Times New Roman" pitchFamily="18" charset="0"/>
              </a:rPr>
              <a:t>Excellent </a:t>
            </a:r>
            <a:r>
              <a:rPr lang="en-US" sz="1800" dirty="0">
                <a:cs typeface="Times New Roman" pitchFamily="18" charset="0"/>
              </a:rPr>
              <a:t>OMPS instrument performance, as validated by STAR ICVS </a:t>
            </a:r>
            <a:r>
              <a:rPr lang="en-US" sz="1800" dirty="0" smtClean="0">
                <a:cs typeface="Times New Roman" pitchFamily="18" charset="0"/>
              </a:rPr>
              <a:t>monitoring.</a:t>
            </a:r>
          </a:p>
          <a:p>
            <a:pPr marL="285750" indent="-285750">
              <a:buFont typeface="Arial" panose="020B0604020202020204" pitchFamily="34" charset="0"/>
              <a:buChar char="•"/>
            </a:pPr>
            <a:r>
              <a:rPr lang="en-US" sz="1800" dirty="0" smtClean="0">
                <a:cs typeface="Times New Roman" pitchFamily="18" charset="0"/>
              </a:rPr>
              <a:t>Calibration </a:t>
            </a:r>
            <a:r>
              <a:rPr lang="en-US" sz="1800" dirty="0">
                <a:cs typeface="Times New Roman" pitchFamily="18" charset="0"/>
              </a:rPr>
              <a:t>coefficients have been adequately </a:t>
            </a:r>
            <a:r>
              <a:rPr lang="en-US" sz="1800" dirty="0" smtClean="0">
                <a:cs typeface="Times New Roman" pitchFamily="18" charset="0"/>
              </a:rPr>
              <a:t>updated.</a:t>
            </a:r>
          </a:p>
          <a:p>
            <a:pPr marL="285750" indent="-285750">
              <a:buFont typeface="Arial" panose="020B0604020202020204" pitchFamily="34" charset="0"/>
              <a:buChar char="•"/>
            </a:pPr>
            <a:r>
              <a:rPr lang="en-US" sz="1800" dirty="0" smtClean="0">
                <a:cs typeface="Times New Roman" pitchFamily="18" charset="0"/>
              </a:rPr>
              <a:t>OMPS </a:t>
            </a:r>
            <a:r>
              <a:rPr lang="en-US" sz="1800" dirty="0">
                <a:cs typeface="Times New Roman" pitchFamily="18" charset="0"/>
              </a:rPr>
              <a:t>and GOME-2 inter-sensor biases are well characterized. Good agreements with existing knowledge of GOME-2 calibration.  </a:t>
            </a:r>
            <a:endParaRPr lang="en-US" sz="1800" dirty="0" smtClean="0">
              <a:cs typeface="Times New Roman" pitchFamily="18" charset="0"/>
            </a:endParaRPr>
          </a:p>
          <a:p>
            <a:pPr marL="285750" indent="-285750">
              <a:buFont typeface="Arial" panose="020B0604020202020204" pitchFamily="34" charset="0"/>
              <a:buChar char="•"/>
            </a:pPr>
            <a:r>
              <a:rPr lang="en-US" sz="1800" dirty="0" smtClean="0">
                <a:cs typeface="Times New Roman" pitchFamily="18" charset="0"/>
              </a:rPr>
              <a:t>Excellent </a:t>
            </a:r>
            <a:r>
              <a:rPr lang="en-US" sz="1800" dirty="0">
                <a:cs typeface="Times New Roman" pitchFamily="18" charset="0"/>
              </a:rPr>
              <a:t>outreach to and feedback from NOAA and NASA user </a:t>
            </a:r>
            <a:r>
              <a:rPr lang="en-US" sz="1800" dirty="0" smtClean="0">
                <a:cs typeface="Times New Roman" pitchFamily="18" charset="0"/>
              </a:rPr>
              <a:t>community.</a:t>
            </a:r>
          </a:p>
          <a:p>
            <a:pPr marL="285750" indent="-285750">
              <a:buFont typeface="Arial" panose="020B0604020202020204" pitchFamily="34" charset="0"/>
              <a:buChar char="•"/>
            </a:pPr>
            <a:r>
              <a:rPr lang="en-US" sz="1800" dirty="0" smtClean="0">
                <a:cs typeface="Times New Roman" pitchFamily="18" charset="0"/>
              </a:rPr>
              <a:t>OMPS </a:t>
            </a:r>
            <a:r>
              <a:rPr lang="en-US" sz="1800" dirty="0">
                <a:cs typeface="Times New Roman" pitchFamily="18" charset="0"/>
              </a:rPr>
              <a:t>SDR on-orbit performance is well characterized. Exceptional performance in terms of noise, stability, and data </a:t>
            </a:r>
            <a:r>
              <a:rPr lang="en-US" sz="1800" dirty="0" smtClean="0">
                <a:cs typeface="Times New Roman" pitchFamily="18" charset="0"/>
              </a:rPr>
              <a:t>completeness.</a:t>
            </a:r>
          </a:p>
          <a:p>
            <a:pPr marL="285750" indent="-285750">
              <a:buFont typeface="Arial" panose="020B0604020202020204" pitchFamily="34" charset="0"/>
              <a:buChar char="•"/>
            </a:pPr>
            <a:r>
              <a:rPr lang="en-US" sz="1800" dirty="0" smtClean="0">
                <a:cs typeface="Times New Roman" pitchFamily="18" charset="0"/>
              </a:rPr>
              <a:t>Further </a:t>
            </a:r>
            <a:r>
              <a:rPr lang="en-US" sz="1800" dirty="0">
                <a:cs typeface="Times New Roman" pitchFamily="18" charset="0"/>
              </a:rPr>
              <a:t>improvements in stray light correction is being implemented. Current performance meets </a:t>
            </a:r>
            <a:r>
              <a:rPr lang="en-US" sz="1800" dirty="0" smtClean="0">
                <a:cs typeface="Times New Roman" pitchFamily="18" charset="0"/>
              </a:rPr>
              <a:t>requirements.</a:t>
            </a:r>
          </a:p>
          <a:p>
            <a:pPr marL="285750" indent="-285750">
              <a:buFont typeface="Arial" panose="020B0604020202020204" pitchFamily="34" charset="0"/>
              <a:buChar char="•"/>
            </a:pPr>
            <a:r>
              <a:rPr lang="en-US" sz="1800" dirty="0" smtClean="0">
                <a:cs typeface="Times New Roman" pitchFamily="18" charset="0"/>
              </a:rPr>
              <a:t>Initial </a:t>
            </a:r>
            <a:r>
              <a:rPr lang="en-US" sz="1800" dirty="0">
                <a:cs typeface="Times New Roman" pitchFamily="18" charset="0"/>
              </a:rPr>
              <a:t>wavelength correction is being implemented, after which performance will meet </a:t>
            </a:r>
            <a:r>
              <a:rPr lang="en-US" sz="1800" dirty="0" smtClean="0">
                <a:cs typeface="Times New Roman" pitchFamily="18" charset="0"/>
              </a:rPr>
              <a:t>requirements.</a:t>
            </a:r>
          </a:p>
          <a:p>
            <a:pPr marL="285750" indent="-285750">
              <a:buFont typeface="Arial" panose="020B0604020202020204" pitchFamily="34" charset="0"/>
              <a:buChar char="•"/>
            </a:pPr>
            <a:r>
              <a:rPr lang="en-US" sz="1800" dirty="0" smtClean="0">
                <a:cs typeface="Times New Roman" pitchFamily="18" charset="0"/>
              </a:rPr>
              <a:t>Need </a:t>
            </a:r>
            <a:r>
              <a:rPr lang="en-US" sz="1800" dirty="0">
                <a:cs typeface="Times New Roman" pitchFamily="18" charset="0"/>
              </a:rPr>
              <a:t>a plan to correct for cross-track variation, e.g. by improved pixel-to-pixel cal or soft cal. </a:t>
            </a:r>
            <a:endParaRPr lang="en-US" sz="1800" dirty="0" smtClean="0">
              <a:cs typeface="Times New Roman" pitchFamily="18" charset="0"/>
            </a:endParaRPr>
          </a:p>
          <a:p>
            <a:pPr marL="285750" indent="-285750">
              <a:buFont typeface="Arial" panose="020B0604020202020204" pitchFamily="34" charset="0"/>
              <a:buChar char="•"/>
            </a:pPr>
            <a:r>
              <a:rPr lang="en-US" sz="1800" dirty="0" smtClean="0">
                <a:cs typeface="Times New Roman" pitchFamily="18" charset="0"/>
              </a:rPr>
              <a:t>Good </a:t>
            </a:r>
            <a:r>
              <a:rPr lang="en-US" sz="1800" dirty="0">
                <a:cs typeface="Times New Roman" pitchFamily="18" charset="0"/>
              </a:rPr>
              <a:t>documentation in peer-reviewed papers and presentations for this review</a:t>
            </a:r>
            <a:r>
              <a:rPr lang="en-US" sz="1800" dirty="0" smtClean="0">
                <a:cs typeface="Times New Roman" pitchFamily="18" charset="0"/>
              </a:rPr>
              <a:t>.</a:t>
            </a:r>
            <a:endParaRPr lang="en-US" sz="1800" dirty="0">
              <a:cs typeface="Times New Roman" pitchFamily="18" charset="0"/>
            </a:endParaRPr>
          </a:p>
        </p:txBody>
      </p:sp>
      <p:sp>
        <p:nvSpPr>
          <p:cNvPr id="4" name="Slide Number Placeholder 3"/>
          <p:cNvSpPr>
            <a:spLocks noGrp="1"/>
          </p:cNvSpPr>
          <p:nvPr>
            <p:ph type="sldNum" sz="quarter" idx="4294967295"/>
          </p:nvPr>
        </p:nvSpPr>
        <p:spPr>
          <a:xfrm>
            <a:off x="8619067" y="6554259"/>
            <a:ext cx="524933" cy="303741"/>
          </a:xfrm>
          <a:prstGeom prst="rect">
            <a:avLst/>
          </a:prstGeom>
        </p:spPr>
        <p:txBody>
          <a:bodyPr/>
          <a:lstStyle/>
          <a:p>
            <a:fld id="{8410F108-B88F-4CCF-9295-7FB8A8E94039}" type="slidenum">
              <a:rPr lang="en-US" sz="1200" smtClean="0">
                <a:solidFill>
                  <a:schemeClr val="tx1"/>
                </a:solidFill>
              </a:rPr>
              <a:pPr/>
              <a:t>22</a:t>
            </a:fld>
            <a:endParaRPr lang="en-US" sz="1200" dirty="0">
              <a:solidFill>
                <a:schemeClr val="tx1"/>
              </a:solidFill>
            </a:endParaRPr>
          </a:p>
        </p:txBody>
      </p:sp>
    </p:spTree>
    <p:extLst>
      <p:ext uri="{BB962C8B-B14F-4D97-AF65-F5344CB8AC3E}">
        <p14:creationId xmlns:p14="http://schemas.microsoft.com/office/powerpoint/2010/main" val="3382531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122238"/>
            <a:ext cx="8229600" cy="5635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1" i="0" u="none" strike="noStrike" cap="none" baseline="0" dirty="0">
                <a:solidFill>
                  <a:srgbClr val="0000FF"/>
                </a:solidFill>
                <a:latin typeface="Times New Roman" pitchFamily="18" charset="0"/>
                <a:ea typeface="Calibri"/>
                <a:cs typeface="Times New Roman" pitchFamily="18" charset="0"/>
                <a:sym typeface="Calibri"/>
              </a:rPr>
              <a:t>OMPS </a:t>
            </a:r>
            <a:r>
              <a:rPr lang="en-US" sz="2800" b="1" i="0" u="none" strike="noStrike" cap="none" baseline="0" dirty="0" smtClean="0">
                <a:solidFill>
                  <a:srgbClr val="0000FF"/>
                </a:solidFill>
                <a:latin typeface="Times New Roman" pitchFamily="18" charset="0"/>
                <a:ea typeface="Calibri"/>
                <a:cs typeface="Times New Roman" pitchFamily="18" charset="0"/>
                <a:sym typeface="Calibri"/>
              </a:rPr>
              <a:t>Nadir </a:t>
            </a:r>
            <a:r>
              <a:rPr lang="en-US" sz="2800" b="1" i="0" u="none" strike="noStrike" cap="none" baseline="0" dirty="0" err="1" smtClean="0">
                <a:solidFill>
                  <a:srgbClr val="0000FF"/>
                </a:solidFill>
                <a:latin typeface="Times New Roman" pitchFamily="18" charset="0"/>
                <a:ea typeface="Calibri"/>
                <a:cs typeface="Times New Roman" pitchFamily="18" charset="0"/>
                <a:sym typeface="Calibri"/>
              </a:rPr>
              <a:t>Mapper</a:t>
            </a:r>
            <a:r>
              <a:rPr lang="en-US" sz="2800" b="1" i="0" u="none" strike="noStrike" cap="none" baseline="0" dirty="0" smtClean="0">
                <a:solidFill>
                  <a:srgbClr val="0000FF"/>
                </a:solidFill>
                <a:latin typeface="Times New Roman" pitchFamily="18" charset="0"/>
                <a:ea typeface="Calibri"/>
                <a:cs typeface="Times New Roman" pitchFamily="18" charset="0"/>
                <a:sym typeface="Calibri"/>
              </a:rPr>
              <a:t> </a:t>
            </a:r>
            <a:r>
              <a:rPr lang="en-US" sz="2800" b="1" i="0" u="none" strike="noStrike" cap="none" baseline="0" dirty="0">
                <a:solidFill>
                  <a:srgbClr val="0000FF"/>
                </a:solidFill>
                <a:latin typeface="Times New Roman" pitchFamily="18" charset="0"/>
                <a:ea typeface="Calibri"/>
                <a:cs typeface="Times New Roman" pitchFamily="18" charset="0"/>
                <a:sym typeface="Calibri"/>
              </a:rPr>
              <a:t>Instrument Performance </a:t>
            </a:r>
          </a:p>
        </p:txBody>
      </p:sp>
      <p:graphicFrame>
        <p:nvGraphicFramePr>
          <p:cNvPr id="215" name="Shape 215"/>
          <p:cNvGraphicFramePr/>
          <p:nvPr>
            <p:extLst>
              <p:ext uri="{D42A27DB-BD31-4B8C-83A1-F6EECF244321}">
                <p14:modId xmlns:p14="http://schemas.microsoft.com/office/powerpoint/2010/main" val="2666938380"/>
              </p:ext>
            </p:extLst>
          </p:nvPr>
        </p:nvGraphicFramePr>
        <p:xfrm>
          <a:off x="304800" y="828472"/>
          <a:ext cx="8229600" cy="4909007"/>
        </p:xfrm>
        <a:graphic>
          <a:graphicData uri="http://schemas.openxmlformats.org/drawingml/2006/table">
            <a:tbl>
              <a:tblPr firstRow="1" bandRow="1">
                <a:noFill/>
              </a:tblPr>
              <a:tblGrid>
                <a:gridCol w="2743200"/>
                <a:gridCol w="2743200"/>
                <a:gridCol w="2743200"/>
              </a:tblGrid>
              <a:tr h="433625">
                <a:tc>
                  <a:txBody>
                    <a:bodyPr/>
                    <a:lstStyle/>
                    <a:p>
                      <a:pPr marL="0" marR="0" lvl="0" indent="0" algn="ctr" rtl="0">
                        <a:lnSpc>
                          <a:spcPct val="115000"/>
                        </a:lnSpc>
                        <a:spcBef>
                          <a:spcPts val="0"/>
                        </a:spcBef>
                        <a:spcAft>
                          <a:spcPts val="1000"/>
                        </a:spcAft>
                        <a:buSzPct val="25000"/>
                        <a:buNone/>
                      </a:pPr>
                      <a:r>
                        <a:rPr lang="en-US" sz="1600" b="1" u="none" strike="noStrike" cap="none" baseline="0" dirty="0">
                          <a:latin typeface="Times New Roman" pitchFamily="18" charset="0"/>
                          <a:cs typeface="Times New Roman" pitchFamily="18" charset="0"/>
                        </a:rPr>
                        <a:t>Requirement</a:t>
                      </a:r>
                    </a:p>
                  </a:txBody>
                  <a:tcPr marL="68575" marR="68575" marT="0" marB="0" anchor="ctr"/>
                </a:tc>
                <a:tc>
                  <a:txBody>
                    <a:bodyPr/>
                    <a:lstStyle/>
                    <a:p>
                      <a:pPr marL="0" marR="0" lvl="0" indent="0" algn="ctr" rtl="0">
                        <a:lnSpc>
                          <a:spcPct val="115000"/>
                        </a:lnSpc>
                        <a:spcBef>
                          <a:spcPts val="0"/>
                        </a:spcBef>
                        <a:spcAft>
                          <a:spcPts val="1000"/>
                        </a:spcAft>
                        <a:buSzPct val="25000"/>
                        <a:buNone/>
                      </a:pPr>
                      <a:r>
                        <a:rPr lang="en-US" sz="1600" b="1" u="none" strike="noStrike" cap="none" baseline="0" dirty="0">
                          <a:latin typeface="Times New Roman" pitchFamily="18" charset="0"/>
                          <a:cs typeface="Times New Roman" pitchFamily="18" charset="0"/>
                        </a:rPr>
                        <a:t>Specification/Prediction Value</a:t>
                      </a:r>
                    </a:p>
                  </a:txBody>
                  <a:tcPr marL="68575" marR="68575" marT="0" marB="0" anchor="ctr"/>
                </a:tc>
                <a:tc>
                  <a:txBody>
                    <a:bodyPr/>
                    <a:lstStyle/>
                    <a:p>
                      <a:pPr marL="0" marR="0" lvl="0" indent="0" algn="ctr" rtl="0">
                        <a:lnSpc>
                          <a:spcPct val="115000"/>
                        </a:lnSpc>
                        <a:spcBef>
                          <a:spcPts val="0"/>
                        </a:spcBef>
                        <a:spcAft>
                          <a:spcPts val="1000"/>
                        </a:spcAft>
                        <a:buSzPct val="25000"/>
                        <a:buNone/>
                      </a:pPr>
                      <a:r>
                        <a:rPr lang="en-US" sz="1600" b="1" u="none" strike="noStrike" cap="none" baseline="0" dirty="0">
                          <a:latin typeface="Times New Roman" pitchFamily="18" charset="0"/>
                          <a:cs typeface="Times New Roman" pitchFamily="18" charset="0"/>
                        </a:rPr>
                        <a:t>On-Orbit Performance</a:t>
                      </a:r>
                    </a:p>
                  </a:txBody>
                  <a:tcPr marL="68575" marR="68575" marT="0" marB="0" anchor="ctr"/>
                </a:tc>
              </a:tr>
              <a:tr h="328375">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Non-linearity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&lt; 2% full well</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&lt; 0.46%</a:t>
                      </a:r>
                    </a:p>
                  </a:txBody>
                  <a:tcPr marL="68575" marR="68575" marT="0" marB="0" anchor="ctr"/>
                </a:tc>
              </a:tr>
              <a:tr h="304800">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Non-linearity Knowledge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 0.5%</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~0.1%</a:t>
                      </a:r>
                    </a:p>
                  </a:txBody>
                  <a:tcPr marL="68575" marR="68575" marT="0" marB="0" anchor="ctr"/>
                </a:tc>
              </a:tr>
              <a:tr h="304800">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On-orbit Wavelength Calibration</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 0.01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solidFill>
                            <a:srgbClr val="00B050"/>
                          </a:solidFill>
                          <a:latin typeface="Times New Roman" pitchFamily="18" charset="0"/>
                          <a:cs typeface="Times New Roman" pitchFamily="18" charset="0"/>
                        </a:rPr>
                        <a:t>0.01 nm #</a:t>
                      </a:r>
                    </a:p>
                  </a:txBody>
                  <a:tcPr marL="68575" marR="68575" marT="0" marB="0" anchor="ctr"/>
                </a:tc>
              </a:tr>
              <a:tr h="64032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Stray Light NM </a:t>
                      </a:r>
                    </a:p>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Out-of-Band + Out-of-Field Response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 </a:t>
                      </a:r>
                      <a:r>
                        <a:rPr lang="en-US" sz="1200" b="0" u="none" strike="noStrike" cap="none" baseline="0" dirty="0" smtClean="0">
                          <a:latin typeface="Times New Roman" pitchFamily="18" charset="0"/>
                          <a:cs typeface="Times New Roman" pitchFamily="18" charset="0"/>
                        </a:rPr>
                        <a:t>2%</a:t>
                      </a:r>
                      <a:endParaRPr lang="en-US" sz="1200" b="0" u="none" strike="noStrike" cap="none" baseline="0" dirty="0">
                        <a:latin typeface="Times New Roman" pitchFamily="18" charset="0"/>
                        <a:cs typeface="Times New Roman" pitchFamily="18" charset="0"/>
                      </a:endParaRP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solidFill>
                            <a:srgbClr val="00B050"/>
                          </a:solidFill>
                          <a:latin typeface="Times New Roman" pitchFamily="18" charset="0"/>
                          <a:cs typeface="Times New Roman" pitchFamily="18" charset="0"/>
                        </a:rPr>
                        <a:t>average ~± 0.5% ^</a:t>
                      </a:r>
                    </a:p>
                  </a:txBody>
                  <a:tcPr marL="68575" marR="68575" marT="0" marB="0" anchor="ctr"/>
                </a:tc>
              </a:tr>
              <a:tr h="43362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Intra-Orbit Wavelength Stability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&lt;0.02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solidFill>
                            <a:srgbClr val="00B050"/>
                          </a:solidFill>
                          <a:latin typeface="Times New Roman" pitchFamily="18" charset="0"/>
                          <a:cs typeface="Times New Roman" pitchFamily="18" charset="0"/>
                        </a:rPr>
                        <a:t>&lt; 0.01 nm *</a:t>
                      </a:r>
                    </a:p>
                  </a:txBody>
                  <a:tcPr marL="68575" marR="68575" marT="0" marB="0" anchor="ctr"/>
                </a:tc>
              </a:tr>
              <a:tr h="368700">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SNR</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&gt;1000</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&gt; 1000 from SV and EV</a:t>
                      </a:r>
                    </a:p>
                  </a:txBody>
                  <a:tcPr marL="68575" marR="68575" marT="0" marB="0" anchor="ctr"/>
                </a:tc>
              </a:tr>
              <a:tr h="43362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Inter-Orbital Thermal Wavelength Shift</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&lt;0.02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&lt;0.01 nm</a:t>
                      </a:r>
                    </a:p>
                  </a:txBody>
                  <a:tcPr marL="68575" marR="68575" marT="0" marB="0" anchor="ctr"/>
                </a:tc>
              </a:tr>
              <a:tr h="36187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CCD Read Noise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&lt;60 –e RMS</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 25 –e RMS</a:t>
                      </a:r>
                    </a:p>
                  </a:txBody>
                  <a:tcPr marL="68575" marR="68575" marT="0" marB="0" anchor="ctr"/>
                </a:tc>
              </a:tr>
              <a:tr h="304800">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Detector Gain</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&gt;46</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~42</a:t>
                      </a:r>
                    </a:p>
                  </a:txBody>
                  <a:tcPr marL="68575" marR="68575" marT="0" marB="0" anchor="ctr"/>
                </a:tc>
              </a:tr>
              <a:tr h="43362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Absolute Irradiance Calibration Accuracy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&lt; 7%</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5%</a:t>
                      </a:r>
                    </a:p>
                  </a:txBody>
                  <a:tcPr marL="68575" marR="68575" marT="0" marB="0" anchor="ctr"/>
                </a:tc>
              </a:tr>
              <a:tr h="43362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Absolute Radiance Calibration Accuracy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 8%</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 5%</a:t>
                      </a:r>
                    </a:p>
                  </a:txBody>
                  <a:tcPr marL="68575" marR="68575" marT="0" marB="0" anchor="ctr"/>
                </a:tc>
              </a:tr>
            </a:tbl>
          </a:graphicData>
        </a:graphic>
      </p:graphicFrame>
      <p:sp>
        <p:nvSpPr>
          <p:cNvPr id="216" name="Shape 2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buSzPct val="25000"/>
            </a:pPr>
            <a:r>
              <a:rPr lang="en-US"/>
              <a:t> </a:t>
            </a:r>
          </a:p>
        </p:txBody>
      </p:sp>
      <p:sp>
        <p:nvSpPr>
          <p:cNvPr id="218" name="Shape 218"/>
          <p:cNvSpPr txBox="1"/>
          <p:nvPr/>
        </p:nvSpPr>
        <p:spPr>
          <a:xfrm>
            <a:off x="381000" y="5943600"/>
            <a:ext cx="5943600" cy="685800"/>
          </a:xfrm>
          <a:prstGeom prst="rect">
            <a:avLst/>
          </a:prstGeom>
          <a:noFill/>
          <a:ln>
            <a:noFill/>
          </a:ln>
        </p:spPr>
        <p:txBody>
          <a:bodyPr lIns="91425" tIns="45700" rIns="91425" bIns="45700" anchor="t" anchorCtr="0">
            <a:noAutofit/>
          </a:bodyPr>
          <a:lstStyle/>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After new analysis for Day 1 wavelength scale.</a:t>
            </a:r>
          </a:p>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After measurement-based correction using prelaunch characterization.</a:t>
            </a:r>
          </a:p>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After measurement-based intra-orbit adjustments.</a:t>
            </a:r>
          </a:p>
        </p:txBody>
      </p:sp>
      <p:sp>
        <p:nvSpPr>
          <p:cNvPr id="7" name="Slide Number Placeholder 5"/>
          <p:cNvSpPr txBox="1">
            <a:spLocks/>
          </p:cNvSpPr>
          <p:nvPr/>
        </p:nvSpPr>
        <p:spPr>
          <a:xfrm>
            <a:off x="6934200" y="6492875"/>
            <a:ext cx="2133600" cy="365125"/>
          </a:xfrm>
          <a:prstGeom prst="rect">
            <a:avLst/>
          </a:prstGeom>
          <a:noFill/>
          <a:ln>
            <a:noFill/>
          </a:ln>
        </p:spPr>
        <p:txBody>
          <a:bodyPr lIns="91425" tIns="91425" rIns="91425" bIns="91425" anchor="ctr" anchorCtr="0"/>
          <a:lstStyle/>
          <a:p>
            <a:pPr marL="0" marR="0" lvl="0" indent="0" algn="r" defTabSz="914400" rtl="0" eaLnBrk="1" fontAlgn="base" latinLnBrk="0" hangingPunct="1">
              <a:lnSpc>
                <a:spcPct val="100000"/>
              </a:lnSpc>
              <a:spcBef>
                <a:spcPts val="0"/>
              </a:spcBef>
              <a:spcAft>
                <a:spcPct val="0"/>
              </a:spcAft>
              <a:buClrTx/>
              <a:buSzTx/>
              <a:buFontTx/>
              <a:buNone/>
              <a:tabLst/>
              <a:defRPr/>
            </a:pPr>
            <a:fld id="{96E36F11-A39A-294D-A59D-6180D50ED29D}" type="slidenum">
              <a:rPr kumimoji="0" lang="en-US" sz="1200" b="0" i="0" u="none" strike="noStrike" kern="1200" cap="none" spc="0" normalizeH="0" baseline="0" noProof="0" smtClean="0">
                <a:ln>
                  <a:noFill/>
                </a:ln>
                <a:solidFill>
                  <a:schemeClr val="tx1"/>
                </a:solidFill>
                <a:effectLst/>
                <a:uLnTx/>
                <a:uFillTx/>
                <a:cs typeface="Times New Roman" pitchFamily="18" charset="0"/>
              </a:rPr>
              <a:pPr marL="0" marR="0" lvl="0" indent="0" algn="r" defTabSz="914400" rtl="0" eaLnBrk="1" fontAlgn="base" latinLnBrk="0" hangingPunct="1">
                <a:lnSpc>
                  <a:spcPct val="100000"/>
                </a:lnSpc>
                <a:spcBef>
                  <a:spcPts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cs typeface="Times New Roman" pitchFamily="18" charset="0"/>
            </a:endParaRPr>
          </a:p>
        </p:txBody>
      </p:sp>
    </p:spTree>
    <p:extLst>
      <p:ext uri="{BB962C8B-B14F-4D97-AF65-F5344CB8AC3E}">
        <p14:creationId xmlns:p14="http://schemas.microsoft.com/office/powerpoint/2010/main" val="458979532"/>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33400" y="76200"/>
            <a:ext cx="8229600" cy="4572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1" i="0" u="none" strike="noStrike" cap="none" baseline="0" dirty="0">
                <a:solidFill>
                  <a:srgbClr val="0000FF"/>
                </a:solidFill>
                <a:latin typeface="Times New Roman" pitchFamily="18" charset="0"/>
                <a:ea typeface="Calibri"/>
                <a:cs typeface="Times New Roman" pitchFamily="18" charset="0"/>
                <a:sym typeface="Calibri"/>
              </a:rPr>
              <a:t>OMPS NP Instrument Performance</a:t>
            </a:r>
          </a:p>
        </p:txBody>
      </p:sp>
      <p:graphicFrame>
        <p:nvGraphicFramePr>
          <p:cNvPr id="119" name="Shape 119"/>
          <p:cNvGraphicFramePr/>
          <p:nvPr/>
        </p:nvGraphicFramePr>
        <p:xfrm>
          <a:off x="457200" y="762000"/>
          <a:ext cx="8229600" cy="4899396"/>
        </p:xfrm>
        <a:graphic>
          <a:graphicData uri="http://schemas.openxmlformats.org/drawingml/2006/table">
            <a:tbl>
              <a:tblPr firstRow="1" bandRow="1">
                <a:noFill/>
              </a:tblPr>
              <a:tblGrid>
                <a:gridCol w="2743200"/>
                <a:gridCol w="2438400"/>
                <a:gridCol w="3048000"/>
              </a:tblGrid>
              <a:tr h="293200">
                <a:tc>
                  <a:txBody>
                    <a:bodyPr/>
                    <a:lstStyle/>
                    <a:p>
                      <a:pPr marL="0" marR="0" lvl="0" indent="0" algn="ctr" rtl="0">
                        <a:lnSpc>
                          <a:spcPct val="115000"/>
                        </a:lnSpc>
                        <a:spcBef>
                          <a:spcPts val="0"/>
                        </a:spcBef>
                        <a:spcAft>
                          <a:spcPts val="1000"/>
                        </a:spcAft>
                        <a:buSzPct val="25000"/>
                        <a:buNone/>
                      </a:pPr>
                      <a:r>
                        <a:rPr lang="en-US" sz="1400" b="0" u="none" strike="noStrike" cap="none" baseline="0" dirty="0">
                          <a:latin typeface="Times New Roman" pitchFamily="18" charset="0"/>
                          <a:cs typeface="Times New Roman" pitchFamily="18" charset="0"/>
                        </a:rPr>
                        <a:t>Requirement</a:t>
                      </a:r>
                    </a:p>
                  </a:txBody>
                  <a:tcPr marL="68575" marR="68575" marT="0" marB="0" anchor="ctr"/>
                </a:tc>
                <a:tc>
                  <a:txBody>
                    <a:bodyPr/>
                    <a:lstStyle/>
                    <a:p>
                      <a:pPr marL="0" marR="0" lvl="0" indent="0" algn="ctr" rtl="0">
                        <a:lnSpc>
                          <a:spcPct val="115000"/>
                        </a:lnSpc>
                        <a:spcBef>
                          <a:spcPts val="0"/>
                        </a:spcBef>
                        <a:spcAft>
                          <a:spcPts val="1000"/>
                        </a:spcAft>
                        <a:buSzPct val="25000"/>
                        <a:buNone/>
                      </a:pPr>
                      <a:r>
                        <a:rPr lang="en-US" sz="1400" b="0" u="none" strike="noStrike" cap="none" baseline="0" dirty="0">
                          <a:latin typeface="Times New Roman" pitchFamily="18" charset="0"/>
                          <a:cs typeface="Times New Roman" pitchFamily="18" charset="0"/>
                        </a:rPr>
                        <a:t>Specification/Prediction Value</a:t>
                      </a:r>
                    </a:p>
                  </a:txBody>
                  <a:tcPr marL="68575" marR="68575" marT="0" marB="0" anchor="ctr"/>
                </a:tc>
                <a:tc>
                  <a:txBody>
                    <a:bodyPr/>
                    <a:lstStyle/>
                    <a:p>
                      <a:pPr marL="0" marR="0" lvl="0" indent="0" algn="ctr" rtl="0">
                        <a:lnSpc>
                          <a:spcPct val="115000"/>
                        </a:lnSpc>
                        <a:spcBef>
                          <a:spcPts val="0"/>
                        </a:spcBef>
                        <a:spcAft>
                          <a:spcPts val="1000"/>
                        </a:spcAft>
                        <a:buSzPct val="25000"/>
                        <a:buNone/>
                      </a:pPr>
                      <a:r>
                        <a:rPr lang="en-US" sz="1400" b="0" u="none" strike="noStrike" cap="none" baseline="0" dirty="0">
                          <a:latin typeface="Times New Roman" pitchFamily="18" charset="0"/>
                          <a:cs typeface="Times New Roman" pitchFamily="18" charset="0"/>
                        </a:rPr>
                        <a:t>On-Orbit Performance</a:t>
                      </a:r>
                    </a:p>
                  </a:txBody>
                  <a:tcPr marL="68575" marR="68575" marT="0" marB="0" anchor="ctr"/>
                </a:tc>
              </a:tr>
              <a:tr h="316400">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Non-linearity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&lt; 2% full well</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&lt; 0.46%</a:t>
                      </a:r>
                    </a:p>
                  </a:txBody>
                  <a:tcPr marL="68575" marR="68575" marT="0" marB="0" anchor="ctr"/>
                </a:tc>
              </a:tr>
              <a:tr h="3048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Non-linearity Knowledge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 0.5%</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~0.1%</a:t>
                      </a: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On-orbit Wavelength Calibration</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 0.01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solidFill>
                            <a:srgbClr val="00B050"/>
                          </a:solidFill>
                          <a:latin typeface="Times New Roman" pitchFamily="18" charset="0"/>
                          <a:cs typeface="Times New Roman" pitchFamily="18" charset="0"/>
                        </a:rPr>
                        <a:t>&lt; 0.01 nm #</a:t>
                      </a:r>
                    </a:p>
                  </a:txBody>
                  <a:tcPr marL="68575" marR="68575" marT="0" marB="0" anchor="ctr"/>
                </a:tc>
              </a:tr>
              <a:tr h="7569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Stray Light NM </a:t>
                      </a:r>
                    </a:p>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Out-of-Band + Out-of-Field Response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 2%</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solidFill>
                            <a:srgbClr val="00B050"/>
                          </a:solidFill>
                          <a:latin typeface="Times New Roman" pitchFamily="18" charset="0"/>
                          <a:cs typeface="Times New Roman" pitchFamily="18" charset="0"/>
                        </a:rPr>
                        <a:t>average ~± 1% *</a:t>
                      </a: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Intra-Orbit Wavelength Stability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&lt;0.02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&lt; 0.01 nm</a:t>
                      </a: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SNR</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solidFill>
                            <a:schemeClr val="dk1"/>
                          </a:solidFill>
                          <a:latin typeface="Times New Roman" pitchFamily="18" charset="0"/>
                          <a:ea typeface="Calibri"/>
                          <a:cs typeface="Times New Roman" pitchFamily="18" charset="0"/>
                          <a:sym typeface="Calibri"/>
                        </a:rPr>
                        <a:t>Channel Dependent</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As good as SBUV/2 at Alg. Channels &amp;</a:t>
                      </a: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Inter-Orbital Thermal Wavelength Shift</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&lt;0.02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solidFill>
                            <a:srgbClr val="00B050"/>
                          </a:solidFill>
                          <a:latin typeface="Times New Roman" pitchFamily="18" charset="0"/>
                          <a:ea typeface="Calibri"/>
                          <a:cs typeface="Times New Roman" pitchFamily="18" charset="0"/>
                          <a:sym typeface="Calibri"/>
                        </a:rPr>
                        <a:t>0.03-nm amplitude annual cycle ^</a:t>
                      </a:r>
                    </a:p>
                  </a:txBody>
                  <a:tcPr marL="68575" marR="68575" marT="0" marB="0" anchor="ctr"/>
                </a:tc>
              </a:tr>
              <a:tr h="351675">
                <a:tc>
                  <a:txBody>
                    <a:bodyPr/>
                    <a:lstStyle/>
                    <a:p>
                      <a:pPr marL="0" marR="0" lvl="0" indent="0" algn="ctr" rtl="0">
                        <a:lnSpc>
                          <a:spcPct val="115000"/>
                        </a:lnSpc>
                        <a:spcBef>
                          <a:spcPts val="0"/>
                        </a:spcBef>
                        <a:spcAft>
                          <a:spcPts val="0"/>
                        </a:spcAft>
                        <a:buSzPct val="25000"/>
                        <a:buNone/>
                      </a:pPr>
                      <a:r>
                        <a:rPr lang="en-US" sz="1400" b="0" u="none" strike="noStrike" cap="none" baseline="0" dirty="0" smtClean="0">
                          <a:latin typeface="Times New Roman" pitchFamily="18" charset="0"/>
                          <a:cs typeface="Times New Roman" pitchFamily="18" charset="0"/>
                        </a:rPr>
                        <a:t>CCD </a:t>
                      </a:r>
                      <a:r>
                        <a:rPr lang="en-US" sz="1400" b="0" u="none" strike="noStrike" cap="none" baseline="0" dirty="0">
                          <a:latin typeface="Times New Roman" pitchFamily="18" charset="0"/>
                          <a:cs typeface="Times New Roman" pitchFamily="18" charset="0"/>
                        </a:rPr>
                        <a:t>Read Noise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&lt;60 –e RMS</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&lt; 25 –e RMS</a:t>
                      </a:r>
                    </a:p>
                  </a:txBody>
                  <a:tcPr marL="68575" marR="68575" marT="0" marB="0" anchor="ctr"/>
                </a:tc>
              </a:tr>
              <a:tr h="3048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Detector Gain</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&gt;43</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~45</a:t>
                      </a: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Absolute Irradiance Calibration Accuracy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 7%</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1~10% , average: ~7%</a:t>
                      </a: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Absolute Radiance Calibration Accuracy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 8%</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&lt; 5%</a:t>
                      </a:r>
                    </a:p>
                  </a:txBody>
                  <a:tcPr marL="68575" marR="68575" marT="0" marB="0" anchor="ctr"/>
                </a:tc>
              </a:tr>
            </a:tbl>
          </a:graphicData>
        </a:graphic>
      </p:graphicFrame>
      <p:sp>
        <p:nvSpPr>
          <p:cNvPr id="120" name="Shape 1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buSzPct val="25000"/>
            </a:pPr>
            <a:r>
              <a:rPr lang="en-US"/>
              <a:t> </a:t>
            </a:r>
          </a:p>
        </p:txBody>
      </p:sp>
      <p:sp>
        <p:nvSpPr>
          <p:cNvPr id="122" name="Shape 122"/>
          <p:cNvSpPr txBox="1"/>
          <p:nvPr/>
        </p:nvSpPr>
        <p:spPr>
          <a:xfrm>
            <a:off x="381000" y="5715000"/>
            <a:ext cx="7566689" cy="990600"/>
          </a:xfrm>
          <a:prstGeom prst="rect">
            <a:avLst/>
          </a:prstGeom>
          <a:noFill/>
          <a:ln>
            <a:noFill/>
          </a:ln>
        </p:spPr>
        <p:txBody>
          <a:bodyPr lIns="91425" tIns="45700" rIns="91425" bIns="45700" anchor="t" anchorCtr="0">
            <a:noAutofit/>
          </a:bodyPr>
          <a:lstStyle/>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After new analysis of Day 1 Solar</a:t>
            </a:r>
          </a:p>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After measurement-based correction using prelaunch characterization</a:t>
            </a:r>
          </a:p>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Regular annual cycle affects accuracy and stability</a:t>
            </a:r>
          </a:p>
          <a:p>
            <a:pPr fontAlgn="auto">
              <a:spcBef>
                <a:spcPts val="0"/>
              </a:spcBef>
              <a:spcAft>
                <a:spcPts val="0"/>
              </a:spcAft>
              <a:buSzPct val="25000"/>
            </a:pPr>
            <a:r>
              <a:rPr lang="en-US" sz="1400" kern="0" dirty="0">
                <a:solidFill>
                  <a:srgbClr val="000000"/>
                </a:solidFill>
                <a:ea typeface="Calibri"/>
                <a:cs typeface="Times New Roman" pitchFamily="18" charset="0"/>
                <a:sym typeface="Calibri"/>
              </a:rPr>
              <a:t>&amp; Information concentration possible by using near-by channels.</a:t>
            </a:r>
          </a:p>
        </p:txBody>
      </p:sp>
    </p:spTree>
    <p:extLst>
      <p:ext uri="{BB962C8B-B14F-4D97-AF65-F5344CB8AC3E}">
        <p14:creationId xmlns:p14="http://schemas.microsoft.com/office/powerpoint/2010/main" val="2501194146"/>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1278" y="68240"/>
            <a:ext cx="8093122" cy="762000"/>
          </a:xfrm>
        </p:spPr>
        <p:txBody>
          <a:bodyPr>
            <a:normAutofit/>
          </a:bodyPr>
          <a:lstStyle/>
          <a:p>
            <a:r>
              <a:rPr lang="en-US" sz="2800" b="1" dirty="0" smtClean="0">
                <a:solidFill>
                  <a:srgbClr val="0000FF"/>
                </a:solidFill>
                <a:latin typeface="Times New Roman" pitchFamily="18" charset="0"/>
                <a:cs typeface="Times New Roman" pitchFamily="18" charset="0"/>
              </a:rPr>
              <a:t>JGR Special Issue on </a:t>
            </a:r>
            <a:r>
              <a:rPr lang="en-US" sz="2800" b="1" dirty="0" err="1" smtClean="0">
                <a:solidFill>
                  <a:srgbClr val="0000FF"/>
                </a:solidFill>
                <a:latin typeface="Times New Roman" pitchFamily="18" charset="0"/>
                <a:cs typeface="Times New Roman" pitchFamily="18" charset="0"/>
              </a:rPr>
              <a:t>Suomi</a:t>
            </a:r>
            <a:r>
              <a:rPr lang="en-US" sz="2800" b="1" dirty="0" smtClean="0">
                <a:solidFill>
                  <a:srgbClr val="0000FF"/>
                </a:solidFill>
                <a:latin typeface="Times New Roman" pitchFamily="18" charset="0"/>
                <a:cs typeface="Times New Roman" pitchFamily="18" charset="0"/>
              </a:rPr>
              <a:t> NPP </a:t>
            </a:r>
            <a:r>
              <a:rPr lang="en-US" sz="2800" b="1" dirty="0" err="1" smtClean="0">
                <a:solidFill>
                  <a:srgbClr val="0000FF"/>
                </a:solidFill>
                <a:latin typeface="Times New Roman" pitchFamily="18" charset="0"/>
                <a:cs typeface="Times New Roman" pitchFamily="18" charset="0"/>
              </a:rPr>
              <a:t>CalVal</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226" y="1065486"/>
            <a:ext cx="4126173" cy="5410200"/>
          </a:xfrm>
          <a:prstGeom prst="rect">
            <a:avLst/>
          </a:prstGeom>
        </p:spPr>
      </p:pic>
      <p:sp>
        <p:nvSpPr>
          <p:cNvPr id="9" name="Content Placeholder 7"/>
          <p:cNvSpPr>
            <a:spLocks noGrp="1"/>
          </p:cNvSpPr>
          <p:nvPr>
            <p:ph idx="1"/>
          </p:nvPr>
        </p:nvSpPr>
        <p:spPr>
          <a:xfrm>
            <a:off x="367352" y="1705974"/>
            <a:ext cx="3494964" cy="2238233"/>
          </a:xfrm>
        </p:spPr>
        <p:txBody>
          <a:bodyPr>
            <a:normAutofit/>
          </a:bodyPr>
          <a:lstStyle/>
          <a:p>
            <a:pPr marL="0" indent="0">
              <a:buNone/>
              <a:defRPr/>
            </a:pPr>
            <a:r>
              <a:rPr lang="en-US" sz="2000" b="0" dirty="0" smtClean="0">
                <a:latin typeface="Times New Roman" pitchFamily="18" charset="0"/>
                <a:cs typeface="Times New Roman" pitchFamily="18" charset="0"/>
              </a:rPr>
              <a:t>34 papers have been published in AGU Journal Geophysical Research Special Issue on </a:t>
            </a:r>
            <a:r>
              <a:rPr lang="en-US" sz="2000" b="0" dirty="0" err="1" smtClean="0">
                <a:latin typeface="Times New Roman" pitchFamily="18" charset="0"/>
                <a:cs typeface="Times New Roman" pitchFamily="18" charset="0"/>
              </a:rPr>
              <a:t>Suomi</a:t>
            </a:r>
            <a:r>
              <a:rPr lang="en-US" sz="2000" b="0" dirty="0" smtClean="0">
                <a:latin typeface="Times New Roman" pitchFamily="18" charset="0"/>
                <a:cs typeface="Times New Roman" pitchFamily="18" charset="0"/>
              </a:rPr>
              <a:t> NPP satellite calibration, validation and applications. </a:t>
            </a:r>
          </a:p>
          <a:p>
            <a:pPr marL="0" indent="0">
              <a:buNone/>
              <a:defRPr/>
            </a:pPr>
            <a:r>
              <a:rPr lang="en-US" sz="2000" b="0" i="1" dirty="0" smtClean="0">
                <a:latin typeface="Times New Roman" pitchFamily="18" charset="0"/>
                <a:cs typeface="Times New Roman" pitchFamily="18" charset="0"/>
              </a:rPr>
              <a:t>Guest Editor: </a:t>
            </a:r>
            <a:r>
              <a:rPr lang="en-US" sz="2000" b="0" i="1" dirty="0" err="1" smtClean="0">
                <a:latin typeface="Times New Roman" pitchFamily="18" charset="0"/>
                <a:cs typeface="Times New Roman" pitchFamily="18" charset="0"/>
              </a:rPr>
              <a:t>Fuzhong</a:t>
            </a:r>
            <a:r>
              <a:rPr lang="en-US" sz="2000" b="0" i="1" dirty="0" smtClean="0">
                <a:latin typeface="Times New Roman" pitchFamily="18" charset="0"/>
                <a:cs typeface="Times New Roman" pitchFamily="18" charset="0"/>
              </a:rPr>
              <a:t> </a:t>
            </a:r>
            <a:r>
              <a:rPr lang="en-US" sz="2000" b="0" i="1" dirty="0" err="1" smtClean="0">
                <a:latin typeface="Times New Roman" pitchFamily="18" charset="0"/>
                <a:cs typeface="Times New Roman" pitchFamily="18" charset="0"/>
              </a:rPr>
              <a:t>Weng</a:t>
            </a:r>
            <a:endParaRPr lang="en-US" sz="2000" b="0" i="1" dirty="0">
              <a:latin typeface="Times New Roman" pitchFamily="18" charset="0"/>
              <a:cs typeface="Times New Roman" pitchFamily="18" charset="0"/>
            </a:endParaRPr>
          </a:p>
          <a:p>
            <a:pPr marL="0" indent="0">
              <a:buNone/>
              <a:defRPr/>
            </a:pPr>
            <a:endParaRPr lang="en-US" sz="2000" b="0" dirty="0" smtClean="0">
              <a:latin typeface="Times New Roman" pitchFamily="18" charset="0"/>
              <a:cs typeface="Times New Roman" pitchFamily="18" charset="0"/>
            </a:endParaRPr>
          </a:p>
        </p:txBody>
      </p:sp>
      <p:sp>
        <p:nvSpPr>
          <p:cNvPr id="5" name="Slide Number Placeholder 3"/>
          <p:cNvSpPr>
            <a:spLocks noGrp="1"/>
          </p:cNvSpPr>
          <p:nvPr>
            <p:ph type="sldNum" sz="quarter" idx="4294967295"/>
          </p:nvPr>
        </p:nvSpPr>
        <p:spPr>
          <a:xfrm>
            <a:off x="8619067" y="6554259"/>
            <a:ext cx="524933" cy="303741"/>
          </a:xfrm>
          <a:prstGeom prst="rect">
            <a:avLst/>
          </a:prstGeom>
        </p:spPr>
        <p:txBody>
          <a:bodyPr/>
          <a:lstStyle/>
          <a:p>
            <a:fld id="{8410F108-B88F-4CCF-9295-7FB8A8E94039}" type="slidenum">
              <a:rPr lang="en-US" sz="1200" smtClean="0">
                <a:solidFill>
                  <a:schemeClr val="tx1"/>
                </a:solidFill>
              </a:rPr>
              <a:pPr/>
              <a:t>25</a:t>
            </a:fld>
            <a:endParaRPr lang="en-US" sz="1200" dirty="0">
              <a:solidFill>
                <a:schemeClr val="tx1"/>
              </a:solidFill>
            </a:endParaRPr>
          </a:p>
        </p:txBody>
      </p:sp>
    </p:spTree>
    <p:extLst>
      <p:ext uri="{BB962C8B-B14F-4D97-AF65-F5344CB8AC3E}">
        <p14:creationId xmlns:p14="http://schemas.microsoft.com/office/powerpoint/2010/main" val="2290661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0"/>
            <a:ext cx="7239000" cy="706438"/>
          </a:xfrm>
        </p:spPr>
        <p:txBody>
          <a:bodyPr/>
          <a:lstStyle/>
          <a:p>
            <a:r>
              <a:rPr lang="en-US" sz="2800" dirty="0" smtClean="0">
                <a:solidFill>
                  <a:srgbClr val="0000FF"/>
                </a:solidFill>
                <a:latin typeface="Times New Roman" pitchFamily="18" charset="0"/>
                <a:cs typeface="Times New Roman" pitchFamily="18" charset="0"/>
              </a:rPr>
              <a:t>Summary</a:t>
            </a:r>
            <a:endParaRPr lang="en-US" sz="2800" dirty="0">
              <a:solidFill>
                <a:srgbClr val="0000FF"/>
              </a:solidFill>
              <a:latin typeface="Times New Roman" pitchFamily="18" charset="0"/>
              <a:cs typeface="Times New Roman" pitchFamily="18" charset="0"/>
            </a:endParaRPr>
          </a:p>
        </p:txBody>
      </p:sp>
      <p:sp>
        <p:nvSpPr>
          <p:cNvPr id="8" name="Content Placeholder 7"/>
          <p:cNvSpPr>
            <a:spLocks noGrp="1"/>
          </p:cNvSpPr>
          <p:nvPr>
            <p:ph idx="1"/>
          </p:nvPr>
        </p:nvSpPr>
        <p:spPr>
          <a:xfrm>
            <a:off x="152400" y="1143000"/>
            <a:ext cx="8763000" cy="5257800"/>
          </a:xfrm>
        </p:spPr>
        <p:txBody>
          <a:bodyPr>
            <a:noAutofit/>
          </a:bodyPr>
          <a:lstStyle/>
          <a:p>
            <a:pPr marL="285750" lvl="1">
              <a:lnSpc>
                <a:spcPct val="80000"/>
              </a:lnSpc>
              <a:buClr>
                <a:schemeClr val="tx1"/>
              </a:buClr>
              <a:buFont typeface="Arial" panose="020B0604020202020204" pitchFamily="34" charset="0"/>
              <a:buChar char="•"/>
              <a:defRPr/>
            </a:pPr>
            <a:r>
              <a:rPr lang="en-US" sz="1800" dirty="0" smtClean="0">
                <a:latin typeface="Times New Roman" pitchFamily="18" charset="0"/>
                <a:cs typeface="Times New Roman" pitchFamily="18" charset="0"/>
              </a:rPr>
              <a:t>Suomi NPP instrument calibration and validation tasks have been completed successfully and all the SDR products have been used in NOAA operations</a:t>
            </a:r>
          </a:p>
          <a:p>
            <a:pPr marL="285750" lvl="1">
              <a:lnSpc>
                <a:spcPct val="80000"/>
              </a:lnSpc>
              <a:buClr>
                <a:schemeClr val="tx1"/>
              </a:buClr>
              <a:buFont typeface="Arial" panose="020B0604020202020204" pitchFamily="34" charset="0"/>
              <a:buChar char="•"/>
              <a:defRP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err="1" smtClean="0">
                <a:latin typeface="Times New Roman" pitchFamily="18" charset="0"/>
                <a:cs typeface="Times New Roman" pitchFamily="18" charset="0"/>
              </a:rPr>
              <a:t>CrIS</a:t>
            </a:r>
            <a:r>
              <a:rPr lang="en-US" sz="1800" dirty="0" smtClean="0">
                <a:latin typeface="Times New Roman" pitchFamily="18" charset="0"/>
                <a:cs typeface="Times New Roman" pitchFamily="18" charset="0"/>
              </a:rPr>
              <a:t>, ATMS, VIIRS and OMPS have stable performance with the key instrument parameters (e.g. noise, bias) meeting or exceeding the requirements </a:t>
            </a:r>
          </a:p>
          <a:p>
            <a:pPr marL="285750" lvl="1">
              <a:lnSpc>
                <a:spcPct val="80000"/>
              </a:lnSpc>
              <a:buClr>
                <a:schemeClr val="tx1"/>
              </a:buClr>
              <a:buFont typeface="Arial" panose="020B0604020202020204" pitchFamily="34" charset="0"/>
              <a:buChar char="•"/>
              <a:defRP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smtClean="0">
                <a:latin typeface="Times New Roman" pitchFamily="18" charset="0"/>
                <a:cs typeface="Times New Roman" pitchFamily="18" charset="0"/>
              </a:rPr>
              <a:t>SDR teams  developed innovative sciences and algorithms for improving and refining the products  processing system, e.g.,  </a:t>
            </a:r>
            <a:r>
              <a:rPr lang="en-US" sz="1800" dirty="0" err="1" smtClean="0">
                <a:latin typeface="Times New Roman" pitchFamily="18" charset="0"/>
                <a:cs typeface="Times New Roman" pitchFamily="18" charset="0"/>
              </a:rPr>
              <a:t>CrIS</a:t>
            </a:r>
            <a:r>
              <a:rPr lang="en-US" sz="1800" dirty="0" smtClean="0">
                <a:latin typeface="Times New Roman" pitchFamily="18" charset="0"/>
                <a:cs typeface="Times New Roman" pitchFamily="18" charset="0"/>
              </a:rPr>
              <a:t> full </a:t>
            </a:r>
            <a:r>
              <a:rPr lang="en-US" sz="1800" dirty="0">
                <a:latin typeface="Times New Roman" pitchFamily="18" charset="0"/>
                <a:cs typeface="Times New Roman" pitchFamily="18" charset="0"/>
              </a:rPr>
              <a:t>spectral </a:t>
            </a:r>
            <a:r>
              <a:rPr lang="en-US" sz="1800" dirty="0" smtClean="0">
                <a:latin typeface="Times New Roman" pitchFamily="18" charset="0"/>
                <a:cs typeface="Times New Roman" pitchFamily="18" charset="0"/>
              </a:rPr>
              <a:t>resolution processing and ATMS full radiance processing, VIIRS DNB </a:t>
            </a:r>
            <a:r>
              <a:rPr lang="en-US" sz="1800" dirty="0" err="1" smtClean="0">
                <a:latin typeface="Times New Roman" pitchFamily="18" charset="0"/>
                <a:cs typeface="Times New Roman" pitchFamily="18" charset="0"/>
              </a:rPr>
              <a:t>straylight</a:t>
            </a:r>
            <a:r>
              <a:rPr lang="en-US" sz="1800" dirty="0" smtClean="0">
                <a:latin typeface="Times New Roman" pitchFamily="18" charset="0"/>
                <a:cs typeface="Times New Roman" pitchFamily="18" charset="0"/>
              </a:rPr>
              <a:t> corrections and low radiance monitoring. </a:t>
            </a:r>
          </a:p>
          <a:p>
            <a:pPr marL="285750" lvl="1">
              <a:lnSpc>
                <a:spcPct val="80000"/>
              </a:lnSpc>
              <a:buClr>
                <a:schemeClr val="tx1"/>
              </a:buClr>
              <a:buFont typeface="Arial" panose="020B0604020202020204" pitchFamily="34" charset="0"/>
              <a:buChar char="•"/>
              <a:defRPr/>
            </a:pPr>
            <a:endParaRPr lang="en-US" sz="1800" dirty="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a:latin typeface="Times New Roman" pitchFamily="18" charset="0"/>
                <a:cs typeface="Times New Roman" pitchFamily="18" charset="0"/>
              </a:rPr>
              <a:t>NOAA has developed an Integrated </a:t>
            </a:r>
            <a:r>
              <a:rPr lang="en-US" sz="1800" dirty="0" err="1">
                <a:latin typeface="Times New Roman" pitchFamily="18" charset="0"/>
                <a:cs typeface="Times New Roman" pitchFamily="18" charset="0"/>
              </a:rPr>
              <a:t>CalVal</a:t>
            </a:r>
            <a:r>
              <a:rPr lang="en-US" sz="1800" dirty="0">
                <a:latin typeface="Times New Roman" pitchFamily="18" charset="0"/>
                <a:cs typeface="Times New Roman" pitchFamily="18" charset="0"/>
              </a:rPr>
              <a:t> System (ICVS) for long-term monitoring (LTM) of  all SNPP/JPSS/GOES-R/METOP  instruments </a:t>
            </a:r>
          </a:p>
          <a:p>
            <a:pPr marL="285750" lvl="1">
              <a:lnSpc>
                <a:spcPct val="80000"/>
              </a:lnSpc>
              <a:buClr>
                <a:schemeClr val="tx1"/>
              </a:buClr>
              <a:buFont typeface="Arial" panose="020B0604020202020204" pitchFamily="34" charset="0"/>
              <a:buChar char="•"/>
              <a:defRP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smtClean="0">
                <a:latin typeface="Times New Roman" pitchFamily="18" charset="0"/>
                <a:cs typeface="Times New Roman" pitchFamily="18" charset="0"/>
              </a:rPr>
              <a:t>Documentation </a:t>
            </a:r>
            <a:r>
              <a:rPr lang="en-US" sz="1800" dirty="0">
                <a:latin typeface="Times New Roman" pitchFamily="18" charset="0"/>
                <a:cs typeface="Times New Roman" pitchFamily="18" charset="0"/>
              </a:rPr>
              <a:t>of all the </a:t>
            </a:r>
            <a:r>
              <a:rPr lang="en-US" sz="1800" dirty="0" smtClean="0">
                <a:latin typeface="Times New Roman" pitchFamily="18" charset="0"/>
                <a:cs typeface="Times New Roman" pitchFamily="18" charset="0"/>
              </a:rPr>
              <a:t>SNPP SDR </a:t>
            </a:r>
            <a:r>
              <a:rPr lang="en-US" sz="1800" dirty="0">
                <a:latin typeface="Times New Roman" pitchFamily="18" charset="0"/>
                <a:cs typeface="Times New Roman" pitchFamily="18" charset="0"/>
              </a:rPr>
              <a:t>sciences and operational codes </a:t>
            </a:r>
            <a:r>
              <a:rPr lang="en-US" sz="1800" dirty="0" smtClean="0">
                <a:latin typeface="Times New Roman" pitchFamily="18" charset="0"/>
                <a:cs typeface="Times New Roman" pitchFamily="18" charset="0"/>
              </a:rPr>
              <a:t>have been completed</a:t>
            </a:r>
            <a:r>
              <a:rPr lang="en-US" sz="1800" dirty="0">
                <a:latin typeface="Times New Roman" pitchFamily="18" charset="0"/>
                <a:cs typeface="Times New Roman" pitchFamily="18" charset="0"/>
              </a:rPr>
              <a:t>, including ATBD and user </a:t>
            </a:r>
            <a:r>
              <a:rPr lang="en-US" sz="1800" dirty="0" smtClean="0">
                <a:latin typeface="Times New Roman" pitchFamily="18" charset="0"/>
                <a:cs typeface="Times New Roman" pitchFamily="18" charset="0"/>
              </a:rPr>
              <a:t>manuals,  error budgets.  Peer-review papers have been published in JGR special issue and other high quality journals </a:t>
            </a:r>
          </a:p>
          <a:p>
            <a:pPr marL="285750" lvl="1">
              <a:lnSpc>
                <a:spcPct val="80000"/>
              </a:lnSpc>
              <a:buClr>
                <a:schemeClr val="tx1"/>
              </a:buClr>
              <a:buFont typeface="Arial" panose="020B0604020202020204" pitchFamily="34" charset="0"/>
              <a:buChar char="•"/>
              <a:defRPr/>
            </a:pPr>
            <a:endParaRPr lang="en-US" sz="1800" dirty="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a:latin typeface="Times New Roman" pitchFamily="18" charset="0"/>
                <a:cs typeface="Times New Roman" pitchFamily="18" charset="0"/>
              </a:rPr>
              <a:t>SDR teams start working on J1 prelaunch characterizations </a:t>
            </a:r>
            <a:r>
              <a:rPr lang="en-US" sz="1800" dirty="0" smtClean="0">
                <a:latin typeface="Times New Roman" pitchFamily="18" charset="0"/>
                <a:cs typeface="Times New Roman" pitchFamily="18" charset="0"/>
              </a:rPr>
              <a:t>for all instruments</a:t>
            </a:r>
            <a:r>
              <a:rPr lang="en-US" sz="1800" dirty="0">
                <a:latin typeface="Times New Roman" pitchFamily="18" charset="0"/>
                <a:cs typeface="Times New Roman" pitchFamily="18" charset="0"/>
              </a:rPr>
              <a:t>, preparing for J1 SDR algorithm upgrades. </a:t>
            </a:r>
          </a:p>
          <a:p>
            <a:pPr marL="285750" lvl="1">
              <a:lnSpc>
                <a:spcPct val="80000"/>
              </a:lnSpc>
              <a:buClr>
                <a:schemeClr val="tx1"/>
              </a:buClr>
              <a:buFont typeface="Arial" panose="020B0604020202020204" pitchFamily="34" charset="0"/>
              <a:buChar char="•"/>
              <a:defRPr/>
            </a:pPr>
            <a:endParaRPr lang="en-US" sz="1800" dirty="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pPr>
            <a:endParaRPr lang="en-US" sz="1800" dirty="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pPr>
            <a:endParaRPr lang="en-US" sz="1800" dirty="0" smtClean="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619067" y="6554259"/>
            <a:ext cx="524933" cy="303741"/>
          </a:xfrm>
          <a:prstGeom prst="rect">
            <a:avLst/>
          </a:prstGeom>
        </p:spPr>
        <p:txBody>
          <a:bodyPr/>
          <a:lstStyle/>
          <a:p>
            <a:fld id="{8410F108-B88F-4CCF-9295-7FB8A8E94039}" type="slidenum">
              <a:rPr lang="en-US" sz="1200" smtClean="0">
                <a:solidFill>
                  <a:schemeClr val="tx1"/>
                </a:solidFill>
              </a:rPr>
              <a:pPr/>
              <a:t>26</a:t>
            </a:fld>
            <a:endParaRPr lang="en-US" sz="1200" dirty="0">
              <a:solidFill>
                <a:schemeClr val="tx1"/>
              </a:solidFill>
            </a:endParaRPr>
          </a:p>
        </p:txBody>
      </p:sp>
    </p:spTree>
    <p:extLst>
      <p:ext uri="{BB962C8B-B14F-4D97-AF65-F5344CB8AC3E}">
        <p14:creationId xmlns:p14="http://schemas.microsoft.com/office/powerpoint/2010/main" val="3422166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Backup slides</a:t>
            </a:r>
            <a:endParaRPr lang="en-US" dirty="0"/>
          </a:p>
        </p:txBody>
      </p:sp>
    </p:spTree>
    <p:extLst>
      <p:ext uri="{BB962C8B-B14F-4D97-AF65-F5344CB8AC3E}">
        <p14:creationId xmlns:p14="http://schemas.microsoft.com/office/powerpoint/2010/main" val="3974106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95" y="519956"/>
            <a:ext cx="8229600" cy="410584"/>
          </a:xfrm>
        </p:spPr>
        <p:txBody>
          <a:bodyPr>
            <a:noAutofit/>
          </a:bodyPr>
          <a:lstStyle/>
          <a:p>
            <a:r>
              <a:rPr lang="en-US" sz="2800" b="1" dirty="0" smtClean="0">
                <a:cs typeface="Times New Roman" pitchFamily="18" charset="0"/>
              </a:rPr>
              <a:t>VIIRS SDR Peer Reviewed Publications</a:t>
            </a:r>
            <a:br>
              <a:rPr lang="en-US" sz="2800" b="1" dirty="0" smtClean="0">
                <a:cs typeface="Times New Roman" pitchFamily="18" charset="0"/>
              </a:rPr>
            </a:br>
            <a:endParaRPr lang="en-US" sz="28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28</a:t>
            </a:fld>
            <a:endParaRPr lang="en-US"/>
          </a:p>
        </p:txBody>
      </p:sp>
      <p:sp>
        <p:nvSpPr>
          <p:cNvPr id="7" name="Subtitle 2"/>
          <p:cNvSpPr txBox="1">
            <a:spLocks/>
          </p:cNvSpPr>
          <p:nvPr/>
        </p:nvSpPr>
        <p:spPr>
          <a:xfrm>
            <a:off x="0" y="930540"/>
            <a:ext cx="9144000" cy="5800725"/>
          </a:xfrm>
          <a:prstGeom prst="rect">
            <a:avLst/>
          </a:prstGeom>
        </p:spPr>
        <p:txBody>
          <a:bodyPr vert="horz" lIns="91440" tIns="45720" rIns="91440" bIns="45720" numCol="2" rtlCol="0">
            <a:noAutofit/>
          </a:bodyPr>
          <a:lstStyle/>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Cao, C., F.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Deluccia</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X.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Xiong</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R. Wolfe, and F.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Weng</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2013a, Early On-orbit Performance of the Visible Infrared Imaging Radiometer Suite (VIIRS) onboard the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Suomi</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National Polar-orbiting Partnership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Suomi</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-NPP) Satellite, IEEE Transaction </a:t>
            </a:r>
            <a:b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b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on Geoscience and Remote Sensing, DOI:10.1109/ TGRS.2013.2247768.</a:t>
            </a:r>
          </a:p>
          <a:p>
            <a:pPr marL="182880" marR="0" lvl="0" indent="-91440" algn="l" defTabSz="914400" rtl="0" eaLnBrk="1" fontAlgn="auto" latinLnBrk="0" hangingPunct="1">
              <a:lnSpc>
                <a:spcPct val="100000"/>
              </a:lnSpc>
              <a:spcBef>
                <a:spcPts val="200"/>
              </a:spcBef>
              <a:spcAft>
                <a:spcPts val="200"/>
              </a:spcAft>
              <a:buClr>
                <a:schemeClr val="tx1"/>
              </a:buClr>
              <a:buSzTx/>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182880" indent="-91440" defTabSz="914400">
              <a:spcBef>
                <a:spcPts val="200"/>
              </a:spcBef>
              <a:spcAft>
                <a:spcPts val="200"/>
              </a:spcAft>
              <a:buClr>
                <a:schemeClr val="tx1"/>
              </a:buClr>
              <a:buFont typeface="Arial" pitchFamily="34" charset="0"/>
              <a:buChar char="•"/>
              <a:defRPr/>
            </a:pPr>
            <a:r>
              <a:rPr lang="en-US" sz="1400" dirty="0" smtClean="0">
                <a:cs typeface="Times New Roman" pitchFamily="18" charset="0"/>
              </a:rPr>
              <a:t>Cao, C., </a:t>
            </a:r>
            <a:r>
              <a:rPr lang="en-US" sz="1400" dirty="0" smtClean="0"/>
              <a:t>X. </a:t>
            </a:r>
            <a:r>
              <a:rPr lang="en-US" sz="1400" dirty="0" err="1" smtClean="0"/>
              <a:t>Xiong</a:t>
            </a:r>
            <a:r>
              <a:rPr lang="en-US" sz="1400" dirty="0" smtClean="0"/>
              <a:t>, S. </a:t>
            </a:r>
            <a:r>
              <a:rPr lang="en-US" sz="1400" dirty="0" err="1" smtClean="0"/>
              <a:t>Blonski</a:t>
            </a:r>
            <a:r>
              <a:rPr lang="en-US" sz="1400" dirty="0" smtClean="0"/>
              <a:t>, Q. Liu, S. </a:t>
            </a:r>
            <a:r>
              <a:rPr lang="en-US" sz="1400" dirty="0" err="1" smtClean="0"/>
              <a:t>Uprety</a:t>
            </a:r>
            <a:r>
              <a:rPr lang="en-US" sz="1400" dirty="0" smtClean="0"/>
              <a:t>, X. </a:t>
            </a:r>
            <a:r>
              <a:rPr lang="en-US" sz="1400" dirty="0" err="1" smtClean="0"/>
              <a:t>Shao</a:t>
            </a:r>
            <a:r>
              <a:rPr lang="en-US" sz="1400" dirty="0" smtClean="0"/>
              <a:t>, Y. </a:t>
            </a:r>
            <a:r>
              <a:rPr lang="en-US" sz="1400" dirty="0" err="1" smtClean="0"/>
              <a:t>Bai</a:t>
            </a:r>
            <a:r>
              <a:rPr lang="en-US" sz="1400" dirty="0" smtClean="0"/>
              <a:t>, F. </a:t>
            </a:r>
            <a:r>
              <a:rPr lang="en-US" sz="1400" dirty="0" err="1" smtClean="0"/>
              <a:t>Weng</a:t>
            </a:r>
            <a:r>
              <a:rPr lang="en-US" sz="1400" dirty="0" smtClean="0">
                <a:cs typeface="Times New Roman" pitchFamily="18" charset="0"/>
              </a:rPr>
              <a:t>, 2013, </a:t>
            </a:r>
            <a:r>
              <a:rPr lang="en-US" sz="1400" dirty="0" err="1" smtClean="0"/>
              <a:t>Suomi</a:t>
            </a:r>
            <a:r>
              <a:rPr lang="en-US" sz="1400" dirty="0" smtClean="0"/>
              <a:t> NPP VIIRS sensor data record verification, validation, and long-term performance monitoring, JGR Special Issue, </a:t>
            </a:r>
            <a:r>
              <a:rPr lang="en-US" sz="1400" dirty="0" smtClean="0">
                <a:cs typeface="Times New Roman" pitchFamily="18" charset="0"/>
              </a:rPr>
              <a:t>DOI: 10.1002/2013JD020418</a:t>
            </a:r>
          </a:p>
          <a:p>
            <a:pPr marL="182880" lvl="0" indent="-91440" defTabSz="914400">
              <a:spcBef>
                <a:spcPts val="200"/>
              </a:spcBef>
              <a:spcAft>
                <a:spcPts val="200"/>
              </a:spcAft>
              <a:buClr>
                <a:schemeClr val="tx1"/>
              </a:buClr>
              <a:buFont typeface="Arial" pitchFamily="34" charset="0"/>
              <a:buChar char="•"/>
              <a:defRPr/>
            </a:pPr>
            <a:endParaRPr lang="en-US" sz="1300" dirty="0" smtClean="0">
              <a:cs typeface="Times New Roman" pitchFamily="18" charset="0"/>
            </a:endParaRPr>
          </a:p>
          <a:p>
            <a:pPr marL="182880" lvl="0" indent="-91440" defTabSz="914400">
              <a:spcBef>
                <a:spcPts val="200"/>
              </a:spcBef>
              <a:spcAft>
                <a:spcPts val="200"/>
              </a:spcAft>
              <a:buClr>
                <a:schemeClr val="tx1"/>
              </a:buClr>
              <a:buFont typeface="Arial" pitchFamily="34" charset="0"/>
              <a:buChar char="•"/>
              <a:defRPr/>
            </a:pPr>
            <a:r>
              <a:rPr lang="en-US" sz="1300" dirty="0" err="1" smtClean="0">
                <a:cs typeface="Times New Roman" pitchFamily="18" charset="0"/>
              </a:rPr>
              <a:t>Xiong</a:t>
            </a:r>
            <a:r>
              <a:rPr lang="en-US" sz="1300" dirty="0" smtClean="0">
                <a:cs typeface="Times New Roman" pitchFamily="18" charset="0"/>
              </a:rPr>
              <a:t>, X., J. Butler,  K. Chiang, B. </a:t>
            </a:r>
            <a:r>
              <a:rPr lang="en-US" sz="1300" dirty="0" err="1" smtClean="0">
                <a:cs typeface="Times New Roman" pitchFamily="18" charset="0"/>
              </a:rPr>
              <a:t>Efremova</a:t>
            </a:r>
            <a:r>
              <a:rPr lang="en-US" sz="1300" dirty="0" smtClean="0">
                <a:cs typeface="Times New Roman" pitchFamily="18" charset="0"/>
              </a:rPr>
              <a:t>, J. Fulbright, N. Lei, J.  McIntire, H. </a:t>
            </a:r>
            <a:r>
              <a:rPr lang="en-US" sz="1300" dirty="0" err="1" smtClean="0">
                <a:cs typeface="Times New Roman" pitchFamily="18" charset="0"/>
              </a:rPr>
              <a:t>Oudrari</a:t>
            </a:r>
            <a:r>
              <a:rPr lang="en-US" sz="1300" dirty="0" smtClean="0">
                <a:cs typeface="Times New Roman" pitchFamily="18" charset="0"/>
              </a:rPr>
              <a:t>, J. Sun, Z. Wang, A. Wu (2013), VIIRS On-orbit Calibration Methodology and Performance, </a:t>
            </a:r>
            <a:r>
              <a:rPr lang="en-US" sz="1200" dirty="0" smtClean="0"/>
              <a:t>JGR Special Issue, </a:t>
            </a:r>
            <a:r>
              <a:rPr lang="en-US" sz="1300" dirty="0" smtClean="0">
                <a:cs typeface="Times New Roman" pitchFamily="18" charset="0"/>
              </a:rPr>
              <a:t>DOI: 10.1002/2013JD020423. </a:t>
            </a:r>
            <a:endPar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Wolfe, R., G. Lin, M.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Nishihama</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K. P.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Tewari</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J. C. Tilton, A. R.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Isaacman</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et al., 2013,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Suomi</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NPP VIIRS prelaunch and on-orbit geometric calibration and characterization, DOI: 10.1002/jgrd.50873, JGR special issue. </a:t>
            </a: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182880" indent="-91440" defTabSz="914400">
              <a:spcBef>
                <a:spcPts val="200"/>
              </a:spcBef>
              <a:spcAft>
                <a:spcPts val="200"/>
              </a:spcAft>
              <a:buClr>
                <a:schemeClr val="tx1"/>
              </a:buClr>
              <a:buFont typeface="Arial" pitchFamily="34" charset="0"/>
              <a:buChar char="•"/>
              <a:defRPr/>
            </a:pPr>
            <a:r>
              <a:rPr lang="en-US" sz="1300" dirty="0" smtClean="0">
                <a:cs typeface="Times New Roman" pitchFamily="18" charset="0"/>
              </a:rPr>
              <a:t>Liao. L.B., S. Weiss, S. Mills, B. </a:t>
            </a:r>
            <a:r>
              <a:rPr lang="en-US" sz="1300" dirty="0" err="1" smtClean="0">
                <a:cs typeface="Times New Roman" pitchFamily="18" charset="0"/>
              </a:rPr>
              <a:t>Hauss</a:t>
            </a:r>
            <a:r>
              <a:rPr lang="en-US" sz="1300" dirty="0" smtClean="0">
                <a:cs typeface="Times New Roman" pitchFamily="18" charset="0"/>
              </a:rPr>
              <a:t> (2013), </a:t>
            </a:r>
            <a:r>
              <a:rPr lang="en-US" sz="1300" dirty="0" err="1" smtClean="0">
                <a:cs typeface="Times New Roman" pitchFamily="18" charset="0"/>
              </a:rPr>
              <a:t>Suomi</a:t>
            </a:r>
            <a:r>
              <a:rPr lang="en-US" sz="1300" dirty="0" smtClean="0">
                <a:cs typeface="Times New Roman" pitchFamily="18" charset="0"/>
              </a:rPr>
              <a:t> NPP VIIRS Day-Night-Band (DNB) On-Orbit Performance, Journal of Geophysical Research-Atmosphere, DOI: 10.1002/2013JD020475. </a:t>
            </a:r>
          </a:p>
          <a:p>
            <a:pPr marL="182880" lvl="0" indent="-91440" defTabSz="914400">
              <a:spcBef>
                <a:spcPts val="200"/>
              </a:spcBef>
              <a:spcAft>
                <a:spcPts val="200"/>
              </a:spcAft>
              <a:buClr>
                <a:schemeClr val="tx1"/>
              </a:buClr>
              <a:buFont typeface="Arial" pitchFamily="34" charset="0"/>
              <a:buChar char="•"/>
              <a:defRPr/>
            </a:pPr>
            <a:r>
              <a:rPr lang="en-US" sz="1300" dirty="0" smtClean="0">
                <a:cs typeface="Times New Roman" pitchFamily="18" charset="0"/>
              </a:rPr>
              <a:t>Rausch, K. et al., VIIRS RSB </a:t>
            </a:r>
            <a:r>
              <a:rPr lang="en-US" sz="1300" dirty="0" err="1" smtClean="0">
                <a:cs typeface="Times New Roman" pitchFamily="18" charset="0"/>
              </a:rPr>
              <a:t>Autocal</a:t>
            </a:r>
            <a:r>
              <a:rPr lang="en-US" sz="1300" dirty="0" smtClean="0">
                <a:cs typeface="Times New Roman" pitchFamily="18" charset="0"/>
              </a:rPr>
              <a:t>, JGR special issue , in press.</a:t>
            </a:r>
          </a:p>
          <a:p>
            <a:pPr marL="182880" lvl="0" indent="-91440" defTabSz="914400">
              <a:spcBef>
                <a:spcPts val="200"/>
              </a:spcBef>
              <a:spcAft>
                <a:spcPts val="200"/>
              </a:spcAft>
              <a:buClr>
                <a:schemeClr val="tx1"/>
              </a:buClr>
              <a:buFont typeface="Arial" pitchFamily="34" charset="0"/>
              <a:buChar char="•"/>
              <a:defRPr/>
            </a:pPr>
            <a:r>
              <a:rPr lang="en-US" sz="1300" dirty="0" smtClean="0">
                <a:cs typeface="Times New Roman" pitchFamily="18" charset="0"/>
              </a:rPr>
              <a:t> </a:t>
            </a: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lang="en-US" sz="1300" dirty="0" smtClean="0">
              <a:latin typeface="+mj-lt"/>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lang="en-US" sz="1300" dirty="0" smtClean="0">
              <a:latin typeface="+mj-lt"/>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lang="en-US" sz="1300" dirty="0" smtClean="0">
              <a:latin typeface="+mj-lt"/>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Uprety</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S., C. Cao, X.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Xiong</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S.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Blonski</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A. Wu, and X.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Shao</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2013, Radiometric Inter-comparison between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Suomi</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NPP VIIRS and Aqua MODIS Reflective Solar Bands using Simultaneous Nadir Overpass in the Low Latitudes,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JTech</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 </a:t>
            </a:r>
            <a:r>
              <a:rPr kumimoji="0" lang="en-US" sz="1300" b="0" i="0" u="none" strike="noStrike" kern="1200" cap="none" spc="0" normalizeH="0" baseline="0" noProof="0" dirty="0" err="1" smtClean="0">
                <a:ln>
                  <a:noFill/>
                </a:ln>
                <a:solidFill>
                  <a:schemeClr val="tx1"/>
                </a:solidFill>
                <a:effectLst/>
                <a:uLnTx/>
                <a:uFillTx/>
                <a:latin typeface="+mj-lt"/>
                <a:ea typeface="+mn-ea"/>
                <a:cs typeface="Times New Roman" pitchFamily="18" charset="0"/>
              </a:rPr>
              <a:t>doi</a:t>
            </a:r>
            <a:r>
              <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rPr>
              <a:t>: http://dx.doi.org/10.1175/JTECH-D-13-00071.1.</a:t>
            </a: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182880" lvl="0" indent="-91440" defTabSz="914400">
              <a:spcBef>
                <a:spcPts val="200"/>
              </a:spcBef>
              <a:spcAft>
                <a:spcPts val="200"/>
              </a:spcAft>
              <a:buClr>
                <a:schemeClr val="tx1"/>
              </a:buClr>
              <a:buFont typeface="Arial" pitchFamily="34" charset="0"/>
              <a:buChar char="•"/>
              <a:defRPr/>
            </a:pPr>
            <a:r>
              <a:rPr lang="en-US" sz="1300" dirty="0" smtClean="0">
                <a:cs typeface="Times New Roman" pitchFamily="18" charset="0"/>
              </a:rPr>
              <a:t>Cao, C., X. </a:t>
            </a:r>
            <a:r>
              <a:rPr lang="en-US" sz="1300" dirty="0" err="1" smtClean="0">
                <a:cs typeface="Times New Roman" pitchFamily="18" charset="0"/>
              </a:rPr>
              <a:t>Shao</a:t>
            </a:r>
            <a:r>
              <a:rPr lang="en-US" sz="1300" dirty="0" smtClean="0">
                <a:cs typeface="Times New Roman" pitchFamily="18" charset="0"/>
              </a:rPr>
              <a:t>, S. </a:t>
            </a:r>
            <a:r>
              <a:rPr lang="en-US" sz="1300" dirty="0" err="1" smtClean="0">
                <a:cs typeface="Times New Roman" pitchFamily="18" charset="0"/>
              </a:rPr>
              <a:t>Uprety</a:t>
            </a:r>
            <a:r>
              <a:rPr lang="en-US" sz="1300" dirty="0" smtClean="0">
                <a:cs typeface="Times New Roman" pitchFamily="18" charset="0"/>
              </a:rPr>
              <a:t>, (2013b), Detecting Light Outages After Severe Storms Using the </a:t>
            </a:r>
            <a:r>
              <a:rPr lang="en-US" sz="1300" dirty="0" err="1" smtClean="0">
                <a:cs typeface="Times New Roman" pitchFamily="18" charset="0"/>
              </a:rPr>
              <a:t>Suomi</a:t>
            </a:r>
            <a:r>
              <a:rPr lang="en-US" sz="1300" dirty="0" smtClean="0">
                <a:cs typeface="Times New Roman" pitchFamily="18" charset="0"/>
              </a:rPr>
              <a:t>-NPP/VIIRS Day Night Band Radiances, IEEE </a:t>
            </a:r>
            <a:r>
              <a:rPr lang="en-US" sz="1300" dirty="0" err="1" smtClean="0">
                <a:cs typeface="Times New Roman" pitchFamily="18" charset="0"/>
              </a:rPr>
              <a:t>Geoscience</a:t>
            </a:r>
            <a:r>
              <a:rPr lang="en-US" sz="1300" dirty="0" smtClean="0">
                <a:cs typeface="Times New Roman" pitchFamily="18" charset="0"/>
              </a:rPr>
              <a:t> and Remote Sensing Letters, DOI: 10.1109/LGRS.2013.2262258, in press.</a:t>
            </a:r>
          </a:p>
          <a:p>
            <a:pPr marL="182880" lvl="0" indent="-91440" defTabSz="914400">
              <a:spcBef>
                <a:spcPts val="200"/>
              </a:spcBef>
              <a:spcAft>
                <a:spcPts val="200"/>
              </a:spcAft>
              <a:buClr>
                <a:schemeClr val="tx1"/>
              </a:buClr>
              <a:buFont typeface="Arial" pitchFamily="34" charset="0"/>
              <a:buChar char="•"/>
              <a:defRPr/>
            </a:pPr>
            <a:endParaRPr lang="en-US" sz="1300" dirty="0" smtClean="0">
              <a:cs typeface="Times New Roman" pitchFamily="18" charset="0"/>
            </a:endParaRPr>
          </a:p>
          <a:p>
            <a:pPr marL="182880" lvl="0" indent="-91440" defTabSz="914400">
              <a:spcBef>
                <a:spcPts val="200"/>
              </a:spcBef>
              <a:spcAft>
                <a:spcPts val="200"/>
              </a:spcAft>
              <a:buClr>
                <a:schemeClr val="tx1"/>
              </a:buClr>
              <a:buFont typeface="Arial" pitchFamily="34" charset="0"/>
              <a:buChar char="•"/>
              <a:defRPr/>
            </a:pPr>
            <a:r>
              <a:rPr lang="en-US" sz="1300" dirty="0" smtClean="0">
                <a:cs typeface="Times New Roman" pitchFamily="18" charset="0"/>
              </a:rPr>
              <a:t>Liu, Q., C. Cao, and F. </a:t>
            </a:r>
            <a:r>
              <a:rPr lang="en-US" sz="1300" dirty="0" err="1" smtClean="0">
                <a:cs typeface="Times New Roman" pitchFamily="18" charset="0"/>
              </a:rPr>
              <a:t>Weng</a:t>
            </a:r>
            <a:r>
              <a:rPr lang="en-US" sz="1300" dirty="0" smtClean="0">
                <a:cs typeface="Times New Roman" pitchFamily="18" charset="0"/>
              </a:rPr>
              <a:t>, 2013, Assessment of </a:t>
            </a:r>
            <a:r>
              <a:rPr lang="en-US" sz="1300" dirty="0" err="1" smtClean="0">
                <a:cs typeface="Times New Roman" pitchFamily="18" charset="0"/>
              </a:rPr>
              <a:t>Suomi</a:t>
            </a:r>
            <a:r>
              <a:rPr lang="en-US" sz="1300" dirty="0" smtClean="0">
                <a:cs typeface="Times New Roman" pitchFamily="18" charset="0"/>
              </a:rPr>
              <a:t> National Polar-Orbiting Partnership VIIRS Emissive Band Calibration and Inter-Sensor Comparisons, IEEE JSTAR, 10.1109/JSTARS.2013.2263197.</a:t>
            </a:r>
          </a:p>
          <a:p>
            <a:pPr marL="182880" lvl="0" indent="-91440" defTabSz="914400">
              <a:spcBef>
                <a:spcPts val="200"/>
              </a:spcBef>
              <a:spcAft>
                <a:spcPts val="200"/>
              </a:spcAft>
              <a:buClr>
                <a:schemeClr val="tx1"/>
              </a:buClr>
              <a:buFont typeface="Arial" pitchFamily="34" charset="0"/>
              <a:buChar char="•"/>
              <a:defRPr/>
            </a:pPr>
            <a:endParaRPr lang="en-US" sz="1300" dirty="0" smtClean="0">
              <a:cs typeface="Times New Roman" pitchFamily="18" charset="0"/>
            </a:endParaRPr>
          </a:p>
          <a:p>
            <a:pPr marL="182880" lvl="0" indent="-91440" defTabSz="914400">
              <a:spcBef>
                <a:spcPts val="200"/>
              </a:spcBef>
              <a:spcAft>
                <a:spcPts val="200"/>
              </a:spcAft>
              <a:buClr>
                <a:schemeClr val="tx1"/>
              </a:buClr>
              <a:buFont typeface="Arial" pitchFamily="34" charset="0"/>
              <a:buChar char="•"/>
              <a:defRPr/>
            </a:pPr>
            <a:r>
              <a:rPr lang="en-US" sz="1400" dirty="0" smtClean="0"/>
              <a:t>Liu, Q., C. Cao, and F. </a:t>
            </a:r>
            <a:r>
              <a:rPr lang="en-US" sz="1400" dirty="0" err="1" smtClean="0"/>
              <a:t>Weng</a:t>
            </a:r>
            <a:r>
              <a:rPr lang="en-US" sz="1400" dirty="0" smtClean="0"/>
              <a:t>, 2013: Striping in the </a:t>
            </a:r>
            <a:r>
              <a:rPr lang="en-US" sz="1400" dirty="0" err="1" smtClean="0"/>
              <a:t>Suomi</a:t>
            </a:r>
            <a:r>
              <a:rPr lang="en-US" sz="1400" dirty="0" smtClean="0"/>
              <a:t> NPP VIIRS Thermal Bands through Anisotropic Surface Reflection, J. Atmos. Oceanic. Technol., 30, 2478–2487. </a:t>
            </a:r>
            <a:r>
              <a:rPr lang="en-US" sz="1400" dirty="0" err="1" smtClean="0"/>
              <a:t>doi</a:t>
            </a:r>
            <a:r>
              <a:rPr lang="en-US" sz="1400" dirty="0" smtClean="0"/>
              <a:t>: </a:t>
            </a:r>
            <a:r>
              <a:rPr lang="en-US" sz="1400" dirty="0" smtClean="0">
                <a:hlinkClick r:id="rId2"/>
              </a:rPr>
              <a:t>http://dx.doi.org/10.1175/JTECH-D-13-00054.1</a:t>
            </a:r>
            <a:endParaRPr lang="en-US" sz="1400" dirty="0" smtClean="0"/>
          </a:p>
          <a:p>
            <a:pPr marL="91440" lvl="0" defTabSz="914400">
              <a:spcBef>
                <a:spcPts val="200"/>
              </a:spcBef>
              <a:spcAft>
                <a:spcPts val="200"/>
              </a:spcAft>
              <a:buClr>
                <a:schemeClr val="tx1"/>
              </a:buClr>
              <a:defRPr/>
            </a:pPr>
            <a:endParaRPr lang="en-US" sz="1300" dirty="0" smtClean="0">
              <a:cs typeface="Times New Roman" pitchFamily="18" charset="0"/>
            </a:endParaRPr>
          </a:p>
          <a:p>
            <a:pPr marL="182880" lvl="0" indent="-91440" defTabSz="914400">
              <a:spcBef>
                <a:spcPts val="200"/>
              </a:spcBef>
              <a:spcAft>
                <a:spcPts val="200"/>
              </a:spcAft>
              <a:buClr>
                <a:schemeClr val="tx1"/>
              </a:buClr>
              <a:buFont typeface="Arial" pitchFamily="34" charset="0"/>
              <a:buChar char="•"/>
              <a:defRPr/>
            </a:pPr>
            <a:r>
              <a:rPr lang="en-US" sz="1300" dirty="0" smtClean="0">
                <a:cs typeface="Times New Roman" pitchFamily="18" charset="0"/>
              </a:rPr>
              <a:t>Plus over ~80 conference papers.</a:t>
            </a:r>
          </a:p>
          <a:p>
            <a:pPr marL="182880" lvl="0" indent="-91440" defTabSz="914400">
              <a:spcBef>
                <a:spcPts val="200"/>
              </a:spcBef>
              <a:spcAft>
                <a:spcPts val="200"/>
              </a:spcAft>
              <a:buClr>
                <a:schemeClr val="tx1"/>
              </a:buClr>
              <a:buFont typeface="Arial" pitchFamily="34" charset="0"/>
              <a:buChar char="•"/>
              <a:defRPr/>
            </a:pPr>
            <a:endParaRPr lang="en-US" sz="1300" dirty="0">
              <a:cs typeface="Times New Roman" pitchFamily="18" charset="0"/>
            </a:endParaRPr>
          </a:p>
          <a:p>
            <a:pPr marL="182880" lvl="0" indent="-91440" defTabSz="914400">
              <a:spcBef>
                <a:spcPts val="200"/>
              </a:spcBef>
              <a:spcAft>
                <a:spcPts val="200"/>
              </a:spcAft>
              <a:buClr>
                <a:schemeClr val="tx1"/>
              </a:buClr>
              <a:buFont typeface="Arial" pitchFamily="34" charset="0"/>
              <a:buChar char="•"/>
              <a:defRPr/>
            </a:pPr>
            <a:r>
              <a:rPr lang="en-US" sz="1600" b="1" dirty="0" smtClean="0">
                <a:cs typeface="Times New Roman" pitchFamily="18" charset="0"/>
              </a:rPr>
              <a:t>Other VIIRS SDR papers at this conference:</a:t>
            </a:r>
          </a:p>
          <a:p>
            <a:pPr marL="182880" lvl="0" indent="-91440" defTabSz="914400">
              <a:spcBef>
                <a:spcPts val="200"/>
              </a:spcBef>
              <a:spcAft>
                <a:spcPts val="200"/>
              </a:spcAft>
              <a:buClr>
                <a:schemeClr val="tx1"/>
              </a:buClr>
              <a:buFont typeface="Arial" pitchFamily="34" charset="0"/>
              <a:buChar char="•"/>
              <a:defRPr/>
            </a:pPr>
            <a:r>
              <a:rPr lang="en-US" sz="1600" b="1" dirty="0" smtClean="0">
                <a:cs typeface="Times New Roman" pitchFamily="18" charset="0"/>
              </a:rPr>
              <a:t>Lunar calibration, DCC calibration, </a:t>
            </a:r>
            <a:r>
              <a:rPr lang="en-US" sz="1600" b="1" dirty="0" err="1" smtClean="0">
                <a:cs typeface="Times New Roman" pitchFamily="18" charset="0"/>
              </a:rPr>
              <a:t>rayleigh</a:t>
            </a:r>
            <a:r>
              <a:rPr lang="en-US" sz="1600" b="1" dirty="0" smtClean="0">
                <a:cs typeface="Times New Roman" pitchFamily="18" charset="0"/>
              </a:rPr>
              <a:t> scattering, DMSP calibration, Calibration Knowledgebase</a:t>
            </a:r>
            <a:r>
              <a:rPr lang="en-US" sz="1600" b="1" dirty="0">
                <a:cs typeface="Times New Roman" pitchFamily="18" charset="0"/>
              </a:rPr>
              <a:t>.</a:t>
            </a:r>
            <a:endParaRPr lang="en-US" sz="1600" b="1" dirty="0" smtClean="0">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kumimoji="0" lang="en-US" sz="1300" b="0" i="0" u="none" strike="noStrike" kern="1200" cap="none" spc="0" normalizeH="0" baseline="0" noProof="0" dirty="0" smtClean="0">
              <a:ln>
                <a:noFill/>
              </a:ln>
              <a:solidFill>
                <a:schemeClr val="accent1">
                  <a:lumMod val="75000"/>
                </a:schemeClr>
              </a:solidFill>
              <a:effectLst/>
              <a:uLnTx/>
              <a:uFillTx/>
              <a:latin typeface="+mj-lt"/>
              <a:ea typeface="+mn-ea"/>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Times New Roman" pitchFamily="18" charset="0"/>
            </a:endParaRPr>
          </a:p>
          <a:p>
            <a:pPr marL="182880" marR="0" lvl="0" indent="-91440" algn="l" defTabSz="914400" rtl="0" eaLnBrk="1" fontAlgn="auto" latinLnBrk="0" hangingPunct="1">
              <a:lnSpc>
                <a:spcPct val="100000"/>
              </a:lnSpc>
              <a:spcBef>
                <a:spcPts val="200"/>
              </a:spcBef>
              <a:spcAft>
                <a:spcPts val="200"/>
              </a:spcAft>
              <a:buClr>
                <a:schemeClr val="tx1"/>
              </a:buClr>
              <a:buSzTx/>
              <a:buFont typeface="Arial" pitchFamily="34" charset="0"/>
              <a:buChar char="•"/>
              <a:tabLst/>
              <a:defRPr/>
            </a:pPr>
            <a:endParaRPr kumimoji="0" lang="en-US" sz="1300" b="0" i="0" u="none" strike="noStrike" kern="1200" cap="none" spc="0" normalizeH="0" baseline="0" noProof="0" dirty="0">
              <a:ln>
                <a:noFill/>
              </a:ln>
              <a:solidFill>
                <a:schemeClr val="tx1"/>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3261803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dirty="0" smtClean="0"/>
              <a:t>VIIRS SDR Requirements and Performance</a:t>
            </a:r>
            <a:br>
              <a:rPr lang="en-US" sz="2400" dirty="0" smtClean="0"/>
            </a:br>
            <a:r>
              <a:rPr lang="en-US" sz="1600" dirty="0" smtClean="0"/>
              <a:t>(all performance values are stable since provisional)</a:t>
            </a:r>
            <a:endParaRPr lang="en-US" sz="1600" dirty="0"/>
          </a:p>
        </p:txBody>
      </p:sp>
      <p:sp>
        <p:nvSpPr>
          <p:cNvPr id="3" name="Slide Number Placeholder 2"/>
          <p:cNvSpPr>
            <a:spLocks noGrp="1"/>
          </p:cNvSpPr>
          <p:nvPr>
            <p:ph type="sldNum" sz="quarter" idx="12"/>
          </p:nvPr>
        </p:nvSpPr>
        <p:spPr/>
        <p:txBody>
          <a:bodyPr/>
          <a:lstStyle/>
          <a:p>
            <a:fld id="{96E36F11-A39A-294D-A59D-6180D50ED29D}" type="slidenum">
              <a:rPr lang="en-US" smtClean="0"/>
              <a:pPr/>
              <a:t>29</a:t>
            </a:fld>
            <a:endParaRPr lang="en-US"/>
          </a:p>
        </p:txBody>
      </p:sp>
      <p:graphicFrame>
        <p:nvGraphicFramePr>
          <p:cNvPr id="4" name="Table 3"/>
          <p:cNvGraphicFramePr>
            <a:graphicFrameLocks noGrp="1"/>
          </p:cNvGraphicFramePr>
          <p:nvPr/>
        </p:nvGraphicFramePr>
        <p:xfrm>
          <a:off x="700489" y="1188823"/>
          <a:ext cx="8062511" cy="5592977"/>
        </p:xfrm>
        <a:graphic>
          <a:graphicData uri="http://schemas.openxmlformats.org/drawingml/2006/table">
            <a:tbl>
              <a:tblPr/>
              <a:tblGrid>
                <a:gridCol w="785146"/>
                <a:gridCol w="1061718"/>
                <a:gridCol w="648830"/>
                <a:gridCol w="471875"/>
                <a:gridCol w="807431"/>
                <a:gridCol w="807431"/>
                <a:gridCol w="471875"/>
                <a:gridCol w="471875"/>
                <a:gridCol w="471875"/>
                <a:gridCol w="471875"/>
                <a:gridCol w="530860"/>
                <a:gridCol w="530860"/>
                <a:gridCol w="530860"/>
              </a:tblGrid>
              <a:tr h="215000">
                <a:tc rowSpan="2">
                  <a:txBody>
                    <a:bodyPr/>
                    <a:lstStyle/>
                    <a:p>
                      <a:pPr marL="0" marR="0" indent="-8890" algn="ctr">
                        <a:lnSpc>
                          <a:spcPct val="90000"/>
                        </a:lnSpc>
                        <a:spcBef>
                          <a:spcPts val="0"/>
                        </a:spcBef>
                        <a:spcAft>
                          <a:spcPts val="0"/>
                        </a:spcAft>
                      </a:pPr>
                      <a:r>
                        <a:rPr lang="en-US" sz="800" b="1" dirty="0">
                          <a:solidFill>
                            <a:srgbClr val="000000"/>
                          </a:solidFill>
                          <a:latin typeface="Arial"/>
                          <a:ea typeface="Calibri"/>
                          <a:cs typeface="Times New Roman"/>
                        </a:rPr>
                        <a:t>Band </a:t>
                      </a:r>
                      <a:endParaRPr lang="en-US" sz="800" dirty="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dirty="0">
                          <a:solidFill>
                            <a:srgbClr val="000000"/>
                          </a:solidFill>
                          <a:latin typeface="Arial"/>
                          <a:ea typeface="Calibri"/>
                          <a:cs typeface="Times New Roman"/>
                        </a:rPr>
                        <a:t>Driving EDR(s)</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latin typeface="Arial"/>
                          <a:ea typeface="Calibri"/>
                          <a:cs typeface="Times New Roman"/>
                        </a:rPr>
                        <a:t>Center Wavelength (</a:t>
                      </a:r>
                      <a:r>
                        <a:rPr lang="en-US" sz="800" b="1">
                          <a:latin typeface="Symbol"/>
                          <a:ea typeface="Calibri"/>
                          <a:cs typeface="Arial"/>
                        </a:rPr>
                        <a:t>m</a:t>
                      </a:r>
                      <a:r>
                        <a:rPr lang="en-US" sz="800" b="1">
                          <a:latin typeface="Arial"/>
                          <a:ea typeface="Calibri"/>
                          <a:cs typeface="Times New Roman"/>
                        </a:rPr>
                        <a:t>m)</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latin typeface="Arial"/>
                          <a:ea typeface="Calibri"/>
                          <a:cs typeface="Times New Roman"/>
                        </a:rPr>
                        <a:t>Equiv.</a:t>
                      </a:r>
                      <a:endParaRPr lang="en-US" sz="800">
                        <a:latin typeface="Calibri"/>
                        <a:ea typeface="Calibri"/>
                        <a:cs typeface="Times New Roman"/>
                      </a:endParaRPr>
                    </a:p>
                    <a:p>
                      <a:pPr marL="0" marR="0" algn="ctr">
                        <a:lnSpc>
                          <a:spcPct val="90000"/>
                        </a:lnSpc>
                        <a:spcBef>
                          <a:spcPts val="0"/>
                        </a:spcBef>
                        <a:spcAft>
                          <a:spcPts val="0"/>
                        </a:spcAft>
                      </a:pPr>
                      <a:r>
                        <a:rPr lang="en-US" sz="800" b="1">
                          <a:latin typeface="Arial"/>
                          <a:ea typeface="Calibri"/>
                          <a:cs typeface="Times New Roman"/>
                        </a:rPr>
                        <a:t>Width</a:t>
                      </a:r>
                      <a:endParaRPr lang="en-US" sz="800">
                        <a:latin typeface="Calibri"/>
                        <a:ea typeface="Calibri"/>
                        <a:cs typeface="Times New Roman"/>
                      </a:endParaRPr>
                    </a:p>
                    <a:p>
                      <a:pPr marL="0" marR="0" algn="ctr">
                        <a:lnSpc>
                          <a:spcPct val="90000"/>
                        </a:lnSpc>
                        <a:spcBef>
                          <a:spcPts val="0"/>
                        </a:spcBef>
                        <a:spcAft>
                          <a:spcPts val="0"/>
                        </a:spcAft>
                      </a:pPr>
                      <a:r>
                        <a:rPr lang="en-US" sz="800" b="1">
                          <a:latin typeface="Arial"/>
                          <a:ea typeface="Calibri"/>
                          <a:cs typeface="Times New Roman"/>
                        </a:rPr>
                        <a:t>(</a:t>
                      </a:r>
                      <a:r>
                        <a:rPr lang="en-US" sz="800" b="1">
                          <a:latin typeface="Symbol"/>
                          <a:ea typeface="Calibri"/>
                          <a:cs typeface="Arial"/>
                        </a:rPr>
                        <a:t>m</a:t>
                      </a:r>
                      <a:r>
                        <a:rPr lang="en-US" sz="800" b="1">
                          <a:latin typeface="Arial"/>
                          <a:ea typeface="Calibri"/>
                          <a:cs typeface="Times New Roman"/>
                        </a:rPr>
                        <a:t>m)</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90000"/>
                        </a:lnSpc>
                        <a:spcBef>
                          <a:spcPts val="0"/>
                        </a:spcBef>
                        <a:spcAft>
                          <a:spcPts val="0"/>
                        </a:spcAft>
                      </a:pPr>
                      <a:r>
                        <a:rPr lang="en-US" sz="800" b="1" dirty="0">
                          <a:latin typeface="Arial"/>
                          <a:ea typeface="Calibri"/>
                          <a:cs typeface="Times New Roman"/>
                        </a:rPr>
                        <a:t>Horizontal Sample Interval (km) (track × scan)</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90000"/>
                        </a:lnSpc>
                        <a:spcBef>
                          <a:spcPts val="0"/>
                        </a:spcBef>
                        <a:spcAft>
                          <a:spcPts val="0"/>
                        </a:spcAft>
                      </a:pPr>
                      <a:r>
                        <a:rPr lang="en-US" sz="800" b="1" dirty="0">
                          <a:solidFill>
                            <a:srgbClr val="000000"/>
                          </a:solidFill>
                          <a:latin typeface="Arial"/>
                          <a:ea typeface="Calibri"/>
                          <a:cs typeface="Times New Roman"/>
                        </a:rPr>
                        <a:t>Band Gain</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Ltyp or Ttyp (Spec)</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Lmin </a:t>
                      </a:r>
                      <a:br>
                        <a:rPr lang="en-US" sz="800" b="1">
                          <a:solidFill>
                            <a:srgbClr val="000000"/>
                          </a:solidFill>
                          <a:latin typeface="Arial"/>
                          <a:ea typeface="Calibri"/>
                          <a:cs typeface="Times New Roman"/>
                        </a:rPr>
                      </a:br>
                      <a:r>
                        <a:rPr lang="en-US" sz="800" b="1">
                          <a:solidFill>
                            <a:srgbClr val="000000"/>
                          </a:solidFill>
                          <a:latin typeface="Arial"/>
                          <a:ea typeface="Calibri"/>
                          <a:cs typeface="Times New Roman"/>
                        </a:rPr>
                        <a:t>or </a:t>
                      </a:r>
                      <a:br>
                        <a:rPr lang="en-US" sz="800" b="1">
                          <a:solidFill>
                            <a:srgbClr val="000000"/>
                          </a:solidFill>
                          <a:latin typeface="Arial"/>
                          <a:ea typeface="Calibri"/>
                          <a:cs typeface="Times New Roman"/>
                        </a:rPr>
                      </a:br>
                      <a:r>
                        <a:rPr lang="en-US" sz="800" b="1">
                          <a:solidFill>
                            <a:srgbClr val="000000"/>
                          </a:solidFill>
                          <a:latin typeface="Arial"/>
                          <a:ea typeface="Calibri"/>
                          <a:cs typeface="Times New Roman"/>
                        </a:rPr>
                        <a:t>Tmin</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Lmax </a:t>
                      </a:r>
                      <a:endParaRPr lang="en-US" sz="800">
                        <a:latin typeface="Calibri"/>
                        <a:ea typeface="Calibri"/>
                        <a:cs typeface="Times New Roman"/>
                      </a:endParaRPr>
                    </a:p>
                    <a:p>
                      <a:pPr marL="0" marR="0" algn="ctr">
                        <a:lnSpc>
                          <a:spcPct val="90000"/>
                        </a:lnSpc>
                        <a:spcBef>
                          <a:spcPts val="0"/>
                        </a:spcBef>
                        <a:spcAft>
                          <a:spcPts val="0"/>
                        </a:spcAft>
                      </a:pPr>
                      <a:r>
                        <a:rPr lang="en-US" sz="800" b="1">
                          <a:solidFill>
                            <a:srgbClr val="000000"/>
                          </a:solidFill>
                          <a:latin typeface="Arial"/>
                          <a:ea typeface="Calibri"/>
                          <a:cs typeface="Times New Roman"/>
                        </a:rPr>
                        <a:t>or </a:t>
                      </a:r>
                      <a:endParaRPr lang="en-US" sz="800">
                        <a:latin typeface="Calibri"/>
                        <a:ea typeface="Calibri"/>
                        <a:cs typeface="Times New Roman"/>
                      </a:endParaRPr>
                    </a:p>
                    <a:p>
                      <a:pPr marL="0" marR="0" algn="ctr">
                        <a:lnSpc>
                          <a:spcPct val="90000"/>
                        </a:lnSpc>
                        <a:spcBef>
                          <a:spcPts val="0"/>
                        </a:spcBef>
                        <a:spcAft>
                          <a:spcPts val="0"/>
                        </a:spcAft>
                      </a:pPr>
                      <a:r>
                        <a:rPr lang="en-US" sz="800" b="1">
                          <a:solidFill>
                            <a:srgbClr val="000000"/>
                          </a:solidFill>
                          <a:latin typeface="Arial"/>
                          <a:ea typeface="Calibri"/>
                          <a:cs typeface="Times New Roman"/>
                        </a:rPr>
                        <a:t>Tmax</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Spec </a:t>
                      </a:r>
                      <a:br>
                        <a:rPr lang="en-US" sz="800" b="1">
                          <a:solidFill>
                            <a:srgbClr val="000000"/>
                          </a:solidFill>
                          <a:latin typeface="Arial"/>
                          <a:ea typeface="Calibri"/>
                          <a:cs typeface="Times New Roman"/>
                        </a:rPr>
                      </a:br>
                      <a:r>
                        <a:rPr lang="en-US" sz="800" b="1">
                          <a:solidFill>
                            <a:srgbClr val="000000"/>
                          </a:solidFill>
                          <a:latin typeface="Arial"/>
                          <a:ea typeface="Calibri"/>
                          <a:cs typeface="Times New Roman"/>
                        </a:rPr>
                        <a:t>SNR or NEdT </a:t>
                      </a:r>
                      <a:br>
                        <a:rPr lang="en-US" sz="800" b="1">
                          <a:solidFill>
                            <a:srgbClr val="000000"/>
                          </a:solidFill>
                          <a:latin typeface="Arial"/>
                          <a:ea typeface="Calibri"/>
                          <a:cs typeface="Times New Roman"/>
                        </a:rPr>
                      </a:br>
                      <a:r>
                        <a:rPr lang="en-US" sz="800" b="1">
                          <a:solidFill>
                            <a:srgbClr val="000000"/>
                          </a:solidFill>
                          <a:latin typeface="Arial"/>
                          <a:ea typeface="Calibri"/>
                          <a:cs typeface="Times New Roman"/>
                        </a:rPr>
                        <a:t>(K)</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On Orbit SNR or NEdT (K)</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90000"/>
                        </a:lnSpc>
                        <a:spcBef>
                          <a:spcPts val="0"/>
                        </a:spcBef>
                        <a:spcAft>
                          <a:spcPts val="0"/>
                        </a:spcAft>
                      </a:pPr>
                      <a:r>
                        <a:rPr lang="en-US" sz="800" b="1">
                          <a:solidFill>
                            <a:srgbClr val="000000"/>
                          </a:solidFill>
                          <a:latin typeface="Arial"/>
                          <a:ea typeface="Calibri"/>
                          <a:cs typeface="Times New Roman"/>
                        </a:rPr>
                        <a:t>MODIS equiv. band</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90000"/>
                        </a:lnSpc>
                        <a:spcBef>
                          <a:spcPts val="0"/>
                        </a:spcBef>
                        <a:spcAft>
                          <a:spcPts val="0"/>
                        </a:spcAft>
                      </a:pPr>
                      <a:r>
                        <a:rPr lang="en-US" sz="800" b="1">
                          <a:latin typeface="Arial"/>
                          <a:ea typeface="Calibri"/>
                          <a:cs typeface="Times New Roman"/>
                        </a:rPr>
                        <a:t>Nadir</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800" b="1">
                          <a:latin typeface="Arial"/>
                          <a:ea typeface="Calibri"/>
                          <a:cs typeface="Times New Roman"/>
                        </a:rPr>
                        <a:t>End of Scan</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37361">
                <a:tc gridSpan="13">
                  <a:txBody>
                    <a:bodyPr/>
                    <a:lstStyle/>
                    <a:p>
                      <a:pPr marL="0" marR="0" algn="ctr">
                        <a:lnSpc>
                          <a:spcPct val="115000"/>
                        </a:lnSpc>
                        <a:spcBef>
                          <a:spcPts val="0"/>
                        </a:spcBef>
                        <a:spcAft>
                          <a:spcPts val="0"/>
                        </a:spcAft>
                      </a:pPr>
                      <a:r>
                        <a:rPr lang="en-US" sz="800" b="1">
                          <a:solidFill>
                            <a:srgbClr val="000000"/>
                          </a:solidFill>
                          <a:latin typeface="Arial"/>
                          <a:ea typeface="Calibri"/>
                          <a:cs typeface="Times New Roman"/>
                        </a:rPr>
                        <a:t>VisNIR</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361">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Ocean Color Aerosol</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0.411</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0.0198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44.9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135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352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588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155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615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316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1045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37361">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M2</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Ocean Color Aerosol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0.444</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0.0143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127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380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572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146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687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409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1010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37361">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M3</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Ocean Color Aerosol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0.486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0.0190</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416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628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B10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123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702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414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988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37361">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M4</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Ocean Color Ae­rosol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0.551</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0.0209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362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534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l">
                        <a:lnSpc>
                          <a:spcPct val="115000"/>
                        </a:lnSpc>
                        <a:spcBef>
                          <a:spcPts val="0"/>
                        </a:spcBef>
                        <a:spcAft>
                          <a:spcPts val="0"/>
                        </a:spcAft>
                      </a:pPr>
                      <a:r>
                        <a:rPr lang="en-US" sz="800">
                          <a:solidFill>
                            <a:srgbClr val="000000"/>
                          </a:solidFill>
                          <a:latin typeface="Arial"/>
                          <a:ea typeface="Calibri"/>
                          <a:cs typeface="Times New Roman"/>
                        </a:rPr>
                        <a:t>B4/B12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90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dirty="0">
                        <a:solidFill>
                          <a:srgbClr val="000000"/>
                        </a:solidFill>
                        <a:latin typeface="Arial"/>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667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315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856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205333">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I1</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Imagery EDR</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0.639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0.0775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0.375x0.375</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0.80x0.79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22</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latin typeface="Arial" pitchFamily="34" charset="0"/>
                          <a:ea typeface="Calibri"/>
                          <a:cs typeface="Arial" pitchFamily="34" charset="0"/>
                        </a:rPr>
                        <a:t>5</a:t>
                      </a:r>
                      <a:endParaRPr lang="en-US" sz="800" dirty="0">
                        <a:latin typeface="Arial" pitchFamily="34" charset="0"/>
                        <a:ea typeface="Calibri"/>
                        <a:cs typeface="Arial" pitchFamily="34" charset="0"/>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718</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119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214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M5</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Ocean Color Aerosol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0.672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1.60x1.58</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242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336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B13/B1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651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360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631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205333">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M6</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Atmosph. Correct.</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0.745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0.0146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1.60x1.58</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9.6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199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368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B15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5333">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I2</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NDVI</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0.862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0.0394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0.375x0.375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0.80x0.79</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10.3</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150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264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M7</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Ocean Color Aerosol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0.862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0.0387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1.60x1.58</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H</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215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457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B16/B2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L</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33.4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631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37361">
                <a:tc>
                  <a:txBody>
                    <a:bodyPr/>
                    <a:lstStyle/>
                    <a:p>
                      <a:pPr marL="0" marR="0" algn="ctr">
                        <a:lnSpc>
                          <a:spcPct val="115000"/>
                        </a:lnSpc>
                        <a:spcBef>
                          <a:spcPts val="0"/>
                        </a:spcBef>
                        <a:spcAft>
                          <a:spcPts val="0"/>
                        </a:spcAft>
                      </a:pPr>
                      <a:r>
                        <a:rPr lang="en-US" sz="800" dirty="0">
                          <a:latin typeface="Arial"/>
                          <a:ea typeface="Calibri"/>
                          <a:cs typeface="Times New Roman"/>
                        </a:rPr>
                        <a:t>DNB</a:t>
                      </a:r>
                      <a:endParaRPr lang="en-US" sz="800" dirty="0">
                        <a:latin typeface="Calibri"/>
                        <a:ea typeface="Calibri"/>
                        <a:cs typeface="Times New Roman"/>
                      </a:endParaRPr>
                    </a:p>
                  </a:txBody>
                  <a:tcPr marL="43706" marR="4370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NCC Imagery</a:t>
                      </a:r>
                      <a:endParaRPr lang="en-US" sz="800" dirty="0">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0.700</a:t>
                      </a:r>
                      <a:endParaRPr lang="en-US" sz="800" dirty="0">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0.200</a:t>
                      </a:r>
                      <a:endParaRPr lang="en-US" sz="800" dirty="0">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dirty="0" smtClean="0">
                          <a:solidFill>
                            <a:srgbClr val="000000"/>
                          </a:solidFill>
                          <a:latin typeface="Arial"/>
                          <a:ea typeface="Calibri"/>
                          <a:cs typeface="Times New Roman"/>
                        </a:rPr>
                        <a:t>LG/MG/HG</a:t>
                      </a:r>
                      <a:endParaRPr lang="en-US" sz="600" dirty="0">
                        <a:solidFill>
                          <a:srgbClr val="000000"/>
                        </a:solidFill>
                        <a:latin typeface="Arial"/>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3E-9</a:t>
                      </a:r>
                      <a:endParaRPr lang="en-US" sz="800" dirty="0">
                        <a:solidFill>
                          <a:srgbClr val="000000"/>
                        </a:solidFill>
                        <a:latin typeface="Arial"/>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3E-9</a:t>
                      </a:r>
                      <a:endParaRPr lang="en-US" sz="800" dirty="0">
                        <a:solidFill>
                          <a:srgbClr val="000000"/>
                        </a:solidFill>
                        <a:latin typeface="Arial"/>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0.02</a:t>
                      </a:r>
                      <a:endParaRPr lang="en-US" sz="800" dirty="0">
                        <a:solidFill>
                          <a:srgbClr val="000000"/>
                        </a:solidFill>
                        <a:latin typeface="Arial"/>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6</a:t>
                      </a:r>
                      <a:endParaRPr lang="en-US" sz="800" dirty="0">
                        <a:solidFill>
                          <a:srgbClr val="000000"/>
                        </a:solidFill>
                        <a:latin typeface="Arial"/>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&gt;9</a:t>
                      </a:r>
                      <a:endParaRPr lang="en-US" sz="800" dirty="0">
                        <a:solidFill>
                          <a:srgbClr val="000000"/>
                        </a:solidFill>
                        <a:latin typeface="Arial"/>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a:t>
                      </a:r>
                      <a:endParaRPr lang="en-US" sz="800" dirty="0">
                        <a:solidFill>
                          <a:srgbClr val="000000"/>
                        </a:solidFill>
                        <a:latin typeface="Arial"/>
                        <a:ea typeface="Calibri"/>
                        <a:cs typeface="Times New Roman"/>
                      </a:endParaRPr>
                    </a:p>
                  </a:txBody>
                  <a:tcPr marL="43706" marR="4370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gridSpan="13">
                  <a:txBody>
                    <a:bodyPr/>
                    <a:lstStyle/>
                    <a:p>
                      <a:pPr marL="0" marR="0" algn="ctr">
                        <a:lnSpc>
                          <a:spcPct val="115000"/>
                        </a:lnSpc>
                        <a:spcBef>
                          <a:spcPts val="0"/>
                        </a:spcBef>
                        <a:spcAft>
                          <a:spcPts val="0"/>
                        </a:spcAft>
                      </a:pPr>
                      <a:r>
                        <a:rPr lang="en-US" sz="800" b="1">
                          <a:solidFill>
                            <a:srgbClr val="000000"/>
                          </a:solidFill>
                          <a:latin typeface="Arial"/>
                          <a:ea typeface="Calibri"/>
                          <a:cs typeface="Times New Roman"/>
                        </a:rPr>
                        <a:t>S/MWIR</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333">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M8</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Cloud Particle Size</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1.238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0.0271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5.4</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165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221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5333">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M9</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Cirrus/Cloud Cover</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1.375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0.0150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0.6</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77.1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83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227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B26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5333">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I3</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Binary Snow Map</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1.602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0.0572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0.375x0.375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0.80x0.79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1.2</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72.5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149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5333">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M10</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Snow Fraction</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1.602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0.0587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7.3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71.2</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586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5333">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M11</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Clouds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2.257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0.0467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0.12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0.12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31.8</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22</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I4</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Imagery Clouds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3.753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0.360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0.375x0.375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0.80x0.79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270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210</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353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B20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M12</a:t>
                      </a:r>
                      <a:endParaRPr lang="en-US" sz="800" dirty="0">
                        <a:solidFill>
                          <a:schemeClr val="tx1"/>
                        </a:solidFill>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SST</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3.697</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0.192</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0.75×0.75</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1.60x1.58</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S</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270</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230</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353</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0.396</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0.12</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chemeClr val="tx1"/>
                          </a:solidFill>
                          <a:latin typeface="Arial"/>
                          <a:ea typeface="Calibri"/>
                          <a:cs typeface="Times New Roman"/>
                        </a:rPr>
                        <a:t>B20</a:t>
                      </a:r>
                      <a:endParaRPr lang="en-US" sz="800" dirty="0">
                        <a:solidFill>
                          <a:schemeClr val="tx1"/>
                        </a:solidFill>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M13</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SST/Fires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4.067</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0.165</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0.75×0.75</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latin typeface="Arial"/>
                          <a:ea typeface="Calibri"/>
                          <a:cs typeface="Times New Roman"/>
                        </a:rPr>
                        <a:t>1.60x1.58</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H</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300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230</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0.107</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B23</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L</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380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a:solidFill>
                          <a:srgbClr val="000000"/>
                        </a:solidFill>
                        <a:latin typeface="Arial"/>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634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0.423</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800" dirty="0">
                        <a:solidFill>
                          <a:srgbClr val="000000"/>
                        </a:solidFill>
                        <a:latin typeface="Arial"/>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37361">
                <a:tc gridSpan="13">
                  <a:txBody>
                    <a:bodyPr/>
                    <a:lstStyle/>
                    <a:p>
                      <a:pPr marL="0" marR="0" algn="ctr">
                        <a:lnSpc>
                          <a:spcPct val="115000"/>
                        </a:lnSpc>
                        <a:spcBef>
                          <a:spcPts val="0"/>
                        </a:spcBef>
                        <a:spcAft>
                          <a:spcPts val="0"/>
                        </a:spcAft>
                      </a:pPr>
                      <a:r>
                        <a:rPr lang="en-US" sz="800" b="1" dirty="0">
                          <a:solidFill>
                            <a:srgbClr val="000000"/>
                          </a:solidFill>
                          <a:latin typeface="Arial"/>
                          <a:ea typeface="Calibri"/>
                          <a:cs typeface="Times New Roman"/>
                        </a:rPr>
                        <a:t>LWIR</a:t>
                      </a:r>
                      <a:endParaRPr lang="en-US" sz="800" dirty="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333">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M14</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Cloud Top Properties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8.578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0.324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270</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190</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336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0.091</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B29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M15</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SST</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10.729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0.990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300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190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0.07</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B31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I5</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Cloud Imagery</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11.469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0.375x0.375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0.80x0.79</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210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smtClean="0">
                          <a:solidFill>
                            <a:srgbClr val="000000"/>
                          </a:solidFill>
                          <a:latin typeface="Arial"/>
                          <a:ea typeface="Calibri"/>
                          <a:cs typeface="Times New Roman"/>
                        </a:rPr>
                        <a:t>190</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0.4</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B31</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361">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M16</a:t>
                      </a:r>
                      <a:endParaRPr lang="en-US" sz="800">
                        <a:latin typeface="Calibri"/>
                        <a:ea typeface="Calibri"/>
                        <a:cs typeface="Times New Roman"/>
                      </a:endParaRPr>
                    </a:p>
                  </a:txBody>
                  <a:tcPr marL="43706" marR="437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SST</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11.845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0.866</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0.75×0.75</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latin typeface="Arial"/>
                          <a:ea typeface="Calibri"/>
                          <a:cs typeface="Times New Roman"/>
                        </a:rPr>
                        <a:t>1.60x1.58</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S</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300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190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340</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0.072</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latin typeface="Arial"/>
                          <a:ea typeface="Calibri"/>
                          <a:cs typeface="Times New Roman"/>
                        </a:rPr>
                        <a:t>0.03</a:t>
                      </a:r>
                      <a:endParaRPr lang="en-US" sz="80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latin typeface="Arial"/>
                          <a:ea typeface="Calibri"/>
                          <a:cs typeface="Times New Roman"/>
                        </a:rPr>
                        <a:t>B32</a:t>
                      </a:r>
                      <a:endParaRPr lang="en-US" sz="800" dirty="0">
                        <a:latin typeface="Calibri"/>
                        <a:ea typeface="Calibri"/>
                        <a:cs typeface="Times New Roman"/>
                      </a:endParaRPr>
                    </a:p>
                  </a:txBody>
                  <a:tcPr marL="43706" marR="437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550277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90" name="Rectangle 10"/>
          <p:cNvSpPr>
            <a:spLocks noGrp="1" noChangeArrowheads="1"/>
          </p:cNvSpPr>
          <p:nvPr>
            <p:ph type="title" idx="4294967295"/>
          </p:nvPr>
        </p:nvSpPr>
        <p:spPr>
          <a:xfrm>
            <a:off x="54592" y="96754"/>
            <a:ext cx="9144000" cy="762000"/>
          </a:xfrm>
        </p:spPr>
        <p:txBody>
          <a:bodyPr/>
          <a:lstStyle/>
          <a:p>
            <a:r>
              <a:rPr lang="en-US" sz="2800" b="1" dirty="0" err="1" smtClean="0">
                <a:solidFill>
                  <a:srgbClr val="0000FF"/>
                </a:solidFill>
                <a:latin typeface="Times New Roman"/>
                <a:cs typeface="Times New Roman"/>
              </a:rPr>
              <a:t>Suomi</a:t>
            </a:r>
            <a:r>
              <a:rPr lang="en-US" sz="2800" b="1" dirty="0" smtClean="0">
                <a:solidFill>
                  <a:srgbClr val="0000FF"/>
                </a:solidFill>
                <a:latin typeface="Times New Roman"/>
                <a:cs typeface="Times New Roman"/>
              </a:rPr>
              <a:t> NPP TDR/SDR Maturity</a:t>
            </a:r>
            <a:endParaRPr lang="en-US" sz="2800" b="1" dirty="0">
              <a:solidFill>
                <a:srgbClr val="0000FF"/>
              </a:solidFill>
              <a:latin typeface="Times New Roman"/>
              <a:cs typeface="Times New Roman"/>
            </a:endParaRPr>
          </a:p>
        </p:txBody>
      </p:sp>
      <p:sp>
        <p:nvSpPr>
          <p:cNvPr id="7" name="Text Box 1"/>
          <p:cNvSpPr txBox="1">
            <a:spLocks noChangeArrowheads="1"/>
          </p:cNvSpPr>
          <p:nvPr/>
        </p:nvSpPr>
        <p:spPr bwMode="auto">
          <a:xfrm>
            <a:off x="5867400" y="1609725"/>
            <a:ext cx="228600" cy="2857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dirty="0">
                <a:solidFill>
                  <a:srgbClr val="FFFFFF"/>
                </a:solidFill>
                <a:cs typeface="Arial"/>
              </a:rPr>
              <a:t>C</a:t>
            </a:r>
          </a:p>
        </p:txBody>
      </p:sp>
      <p:sp>
        <p:nvSpPr>
          <p:cNvPr id="8" name="Text Box 155"/>
          <p:cNvSpPr txBox="1">
            <a:spLocks noChangeArrowheads="1"/>
          </p:cNvSpPr>
          <p:nvPr/>
        </p:nvSpPr>
        <p:spPr bwMode="auto">
          <a:xfrm>
            <a:off x="3950494" y="1366838"/>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9" name="Text Box 68"/>
          <p:cNvSpPr txBox="1">
            <a:spLocks noChangeArrowheads="1"/>
          </p:cNvSpPr>
          <p:nvPr/>
        </p:nvSpPr>
        <p:spPr bwMode="auto">
          <a:xfrm>
            <a:off x="14276614" y="2015218"/>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11" name="Text Box 68"/>
          <p:cNvSpPr txBox="1">
            <a:spLocks noChangeArrowheads="1"/>
          </p:cNvSpPr>
          <p:nvPr/>
        </p:nvSpPr>
        <p:spPr bwMode="auto">
          <a:xfrm>
            <a:off x="3962737" y="160734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58" name="Text Box 4"/>
          <p:cNvSpPr txBox="1">
            <a:spLocks noChangeArrowheads="1"/>
          </p:cNvSpPr>
          <p:nvPr/>
        </p:nvSpPr>
        <p:spPr bwMode="auto">
          <a:xfrm>
            <a:off x="3984978" y="22860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59" name="Text Box 5"/>
          <p:cNvSpPr txBox="1">
            <a:spLocks noChangeArrowheads="1"/>
          </p:cNvSpPr>
          <p:nvPr/>
        </p:nvSpPr>
        <p:spPr bwMode="auto">
          <a:xfrm>
            <a:off x="3984978" y="2286000"/>
            <a:ext cx="133350" cy="266308"/>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0" name="Text Box 6"/>
          <p:cNvSpPr txBox="1">
            <a:spLocks noChangeArrowheads="1"/>
          </p:cNvSpPr>
          <p:nvPr/>
        </p:nvSpPr>
        <p:spPr bwMode="auto">
          <a:xfrm>
            <a:off x="3984978" y="2286000"/>
            <a:ext cx="133350" cy="266308"/>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1" name="Text Box 194"/>
          <p:cNvSpPr txBox="1">
            <a:spLocks noChangeArrowheads="1"/>
          </p:cNvSpPr>
          <p:nvPr/>
        </p:nvSpPr>
        <p:spPr bwMode="auto">
          <a:xfrm>
            <a:off x="3984978" y="2286000"/>
            <a:ext cx="142875" cy="252704"/>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2" name="Text Box 195"/>
          <p:cNvSpPr txBox="1">
            <a:spLocks noChangeArrowheads="1"/>
          </p:cNvSpPr>
          <p:nvPr/>
        </p:nvSpPr>
        <p:spPr bwMode="auto">
          <a:xfrm>
            <a:off x="3984978" y="2286000"/>
            <a:ext cx="133350" cy="252704"/>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3"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64"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65"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66" name="Text Box 2"/>
          <p:cNvSpPr txBox="1">
            <a:spLocks noChangeArrowheads="1"/>
          </p:cNvSpPr>
          <p:nvPr/>
        </p:nvSpPr>
        <p:spPr bwMode="auto">
          <a:xfrm>
            <a:off x="3984978" y="22860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7" name="Text Box 2"/>
          <p:cNvSpPr txBox="1">
            <a:spLocks noChangeArrowheads="1"/>
          </p:cNvSpPr>
          <p:nvPr/>
        </p:nvSpPr>
        <p:spPr bwMode="auto">
          <a:xfrm>
            <a:off x="3984978" y="22860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8" name="Text Box 2"/>
          <p:cNvSpPr txBox="1">
            <a:spLocks noChangeArrowheads="1"/>
          </p:cNvSpPr>
          <p:nvPr/>
        </p:nvSpPr>
        <p:spPr bwMode="auto">
          <a:xfrm>
            <a:off x="3984978" y="22860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9" name="Text Box 2"/>
          <p:cNvSpPr txBox="1">
            <a:spLocks noChangeArrowheads="1"/>
          </p:cNvSpPr>
          <p:nvPr/>
        </p:nvSpPr>
        <p:spPr bwMode="auto">
          <a:xfrm>
            <a:off x="3984978" y="22860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70" name="Text Box 7"/>
          <p:cNvSpPr txBox="1">
            <a:spLocks noChangeArrowheads="1"/>
          </p:cNvSpPr>
          <p:nvPr/>
        </p:nvSpPr>
        <p:spPr bwMode="auto">
          <a:xfrm>
            <a:off x="3984978" y="244792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71" name="Text Box 8"/>
          <p:cNvSpPr txBox="1">
            <a:spLocks noChangeArrowheads="1"/>
          </p:cNvSpPr>
          <p:nvPr/>
        </p:nvSpPr>
        <p:spPr bwMode="auto">
          <a:xfrm>
            <a:off x="3984978" y="244792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72" name="Text Box 41"/>
          <p:cNvSpPr txBox="1">
            <a:spLocks noChangeArrowheads="1"/>
          </p:cNvSpPr>
          <p:nvPr/>
        </p:nvSpPr>
        <p:spPr bwMode="auto">
          <a:xfrm>
            <a:off x="3984978" y="24765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73" name="Text Box 187"/>
          <p:cNvSpPr txBox="1">
            <a:spLocks noChangeArrowheads="1"/>
          </p:cNvSpPr>
          <p:nvPr/>
        </p:nvSpPr>
        <p:spPr bwMode="auto">
          <a:xfrm>
            <a:off x="3984978" y="246697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74" name="Text Box 211"/>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75" name="Text Box 215"/>
          <p:cNvSpPr txBox="1">
            <a:spLocks noChangeArrowheads="1"/>
          </p:cNvSpPr>
          <p:nvPr/>
        </p:nvSpPr>
        <p:spPr bwMode="auto">
          <a:xfrm>
            <a:off x="3984978" y="24765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76" name="Text Box 3"/>
          <p:cNvSpPr txBox="1">
            <a:spLocks noChangeArrowheads="1"/>
          </p:cNvSpPr>
          <p:nvPr/>
        </p:nvSpPr>
        <p:spPr bwMode="auto">
          <a:xfrm>
            <a:off x="3984978" y="23717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77" name="Text Box 189"/>
          <p:cNvSpPr txBox="1">
            <a:spLocks noChangeArrowheads="1"/>
          </p:cNvSpPr>
          <p:nvPr/>
        </p:nvSpPr>
        <p:spPr bwMode="auto">
          <a:xfrm>
            <a:off x="3984978" y="246289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78"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79"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80"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graphicFrame>
        <p:nvGraphicFramePr>
          <p:cNvPr id="153" name="Table 152"/>
          <p:cNvGraphicFramePr>
            <a:graphicFrameLocks noGrp="1"/>
          </p:cNvGraphicFramePr>
          <p:nvPr>
            <p:extLst>
              <p:ext uri="{D42A27DB-BD31-4B8C-83A1-F6EECF244321}">
                <p14:modId xmlns:p14="http://schemas.microsoft.com/office/powerpoint/2010/main" val="4230217495"/>
              </p:ext>
            </p:extLst>
          </p:nvPr>
        </p:nvGraphicFramePr>
        <p:xfrm>
          <a:off x="277124" y="993623"/>
          <a:ext cx="8608010" cy="1227410"/>
        </p:xfrm>
        <a:graphic>
          <a:graphicData uri="http://schemas.openxmlformats.org/drawingml/2006/table">
            <a:tbl>
              <a:tblPr/>
              <a:tblGrid>
                <a:gridCol w="2030191"/>
                <a:gridCol w="2217500"/>
                <a:gridCol w="2534133"/>
                <a:gridCol w="1826186"/>
              </a:tblGrid>
              <a:tr h="244792">
                <a:tc>
                  <a:txBody>
                    <a:bodyPr/>
                    <a:lstStyle/>
                    <a:p>
                      <a:pPr algn="ctr" fontAlgn="ctr"/>
                      <a:r>
                        <a:rPr lang="en-US" sz="1600" b="1" i="0" u="none" strike="noStrike" dirty="0" smtClean="0">
                          <a:solidFill>
                            <a:srgbClr val="FF0000"/>
                          </a:solidFill>
                          <a:latin typeface="Times New Roman" pitchFamily="18" charset="0"/>
                          <a:cs typeface="Times New Roman" pitchFamily="18" charset="0"/>
                        </a:rPr>
                        <a:t>Sensor</a:t>
                      </a:r>
                      <a:endParaRPr lang="en-US" sz="1600" b="1" i="0" u="none" strike="noStrike" dirty="0">
                        <a:solidFill>
                          <a:srgbClr val="FF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a:solidFill>
                            <a:srgbClr val="FF0000"/>
                          </a:solidFill>
                          <a:latin typeface="Times New Roman" pitchFamily="18" charset="0"/>
                          <a:cs typeface="Times New Roman" pitchFamily="18" charset="0"/>
                        </a:rPr>
                        <a:t> </a:t>
                      </a:r>
                      <a:r>
                        <a:rPr lang="en-US" sz="1600" b="1" i="0" u="none" strike="noStrike" dirty="0" smtClean="0">
                          <a:solidFill>
                            <a:srgbClr val="FF0000"/>
                          </a:solidFill>
                          <a:latin typeface="Times New Roman" pitchFamily="18" charset="0"/>
                          <a:cs typeface="Times New Roman" pitchFamily="18" charset="0"/>
                        </a:rPr>
                        <a:t>Beta </a:t>
                      </a:r>
                      <a:endParaRPr lang="en-US" sz="1600" b="1" i="0" u="none" strike="noStrike" dirty="0">
                        <a:solidFill>
                          <a:srgbClr val="FF0000"/>
                        </a:solidFill>
                        <a:latin typeface="Times New Roman" pitchFamily="18" charset="0"/>
                        <a:cs typeface="Times New Roman"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FF0000"/>
                          </a:solidFill>
                          <a:latin typeface="Times New Roman" pitchFamily="18" charset="0"/>
                          <a:cs typeface="Times New Roman" pitchFamily="18" charset="0"/>
                        </a:rPr>
                        <a:t>Provisional</a:t>
                      </a:r>
                      <a:endParaRPr lang="en-US" sz="1600" b="1" i="0" u="none" strike="noStrike" dirty="0">
                        <a:solidFill>
                          <a:srgbClr val="FF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FF0000"/>
                          </a:solidFill>
                          <a:latin typeface="Times New Roman" pitchFamily="18" charset="0"/>
                          <a:cs typeface="Times New Roman" pitchFamily="18" charset="0"/>
                        </a:rPr>
                        <a:t>Validated</a:t>
                      </a:r>
                      <a:endParaRPr lang="en-US" sz="1600" b="1" i="0" u="none" strike="noStrike" dirty="0">
                        <a:solidFill>
                          <a:srgbClr val="FF0000"/>
                        </a:solidFill>
                        <a:latin typeface="Times New Roman" pitchFamily="18" charset="0"/>
                        <a:cs typeface="Times New Roman" pitchFamily="18"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86438">
                <a:tc>
                  <a:txBody>
                    <a:bodyPr/>
                    <a:lstStyle/>
                    <a:p>
                      <a:pPr algn="ctr" fontAlgn="ctr"/>
                      <a:r>
                        <a:rPr lang="en-US" sz="1400" b="1" i="0" u="none" strike="noStrike" dirty="0" err="1" smtClean="0">
                          <a:solidFill>
                            <a:schemeClr val="tx1"/>
                          </a:solidFill>
                          <a:latin typeface="Times New Roman" pitchFamily="18" charset="0"/>
                          <a:cs typeface="Times New Roman" pitchFamily="18" charset="0"/>
                        </a:rPr>
                        <a:t>CrIS</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  February</a:t>
                      </a:r>
                      <a:r>
                        <a:rPr lang="en-US" sz="1400" b="1" i="0" u="none" strike="noStrike" baseline="0" dirty="0" smtClean="0">
                          <a:solidFill>
                            <a:schemeClr val="tx1"/>
                          </a:solidFill>
                          <a:latin typeface="Times New Roman" pitchFamily="18" charset="0"/>
                          <a:cs typeface="Times New Roman" pitchFamily="18" charset="0"/>
                        </a:rPr>
                        <a:t> 10</a:t>
                      </a:r>
                      <a:r>
                        <a:rPr lang="en-US" sz="1400" b="1" i="0" u="none" strike="noStrike" dirty="0" smtClean="0">
                          <a:solidFill>
                            <a:schemeClr val="tx1"/>
                          </a:solidFill>
                          <a:latin typeface="Times New Roman" pitchFamily="18" charset="0"/>
                          <a:cs typeface="Times New Roman" pitchFamily="18" charset="0"/>
                        </a:rPr>
                        <a:t>, 2012</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February</a:t>
                      </a:r>
                      <a:r>
                        <a:rPr lang="en-US" sz="1400" b="1" i="0" u="none" strike="noStrike" baseline="0" dirty="0" smtClean="0">
                          <a:solidFill>
                            <a:schemeClr val="tx1"/>
                          </a:solidFill>
                          <a:latin typeface="Times New Roman" pitchFamily="18" charset="0"/>
                          <a:cs typeface="Times New Roman" pitchFamily="18" charset="0"/>
                        </a:rPr>
                        <a:t> 6,</a:t>
                      </a:r>
                      <a:r>
                        <a:rPr lang="en-US" sz="1400" b="1" i="0" u="none" strike="noStrike" dirty="0" smtClean="0">
                          <a:solidFill>
                            <a:schemeClr val="tx1"/>
                          </a:solidFill>
                          <a:latin typeface="Times New Roman" pitchFamily="18" charset="0"/>
                          <a:cs typeface="Times New Roman" pitchFamily="18" charset="0"/>
                        </a:rPr>
                        <a:t> 2013</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March 18, 2014</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00809">
                <a:tc>
                  <a:txBody>
                    <a:bodyPr/>
                    <a:lstStyle/>
                    <a:p>
                      <a:pPr algn="ctr" fontAlgn="ctr"/>
                      <a:r>
                        <a:rPr lang="en-US" sz="1400" b="1" i="0" u="none" strike="noStrike" dirty="0">
                          <a:solidFill>
                            <a:schemeClr val="tx1"/>
                          </a:solidFill>
                          <a:latin typeface="Times New Roman" pitchFamily="18" charset="0"/>
                          <a:cs typeface="Times New Roman" pitchFamily="18" charset="0"/>
                        </a:rPr>
                        <a:t>ATMS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baseline="0" dirty="0" smtClean="0">
                          <a:solidFill>
                            <a:schemeClr val="tx1"/>
                          </a:solidFill>
                          <a:latin typeface="Times New Roman" pitchFamily="18" charset="0"/>
                          <a:cs typeface="Times New Roman" pitchFamily="18" charset="0"/>
                        </a:rPr>
                        <a:t>           May 2, 2012</a:t>
                      </a:r>
                      <a:endParaRPr lang="en-US" sz="1400" b="1" i="0" u="none" strike="noStrike" dirty="0" smtClean="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February</a:t>
                      </a:r>
                      <a:r>
                        <a:rPr lang="en-US" sz="1400" b="1" i="0" u="none" strike="noStrike" baseline="0" dirty="0" smtClean="0">
                          <a:solidFill>
                            <a:schemeClr val="tx1"/>
                          </a:solidFill>
                          <a:latin typeface="Times New Roman" pitchFamily="18" charset="0"/>
                          <a:cs typeface="Times New Roman" pitchFamily="18" charset="0"/>
                        </a:rPr>
                        <a:t> 12,</a:t>
                      </a:r>
                      <a:r>
                        <a:rPr lang="en-US" sz="1400" b="1" i="0" u="none" strike="noStrike" dirty="0" smtClean="0">
                          <a:solidFill>
                            <a:schemeClr val="tx1"/>
                          </a:solidFill>
                          <a:latin typeface="Times New Roman" pitchFamily="18" charset="0"/>
                          <a:cs typeface="Times New Roman" pitchFamily="18" charset="0"/>
                        </a:rPr>
                        <a:t> 2013</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baseline="0" dirty="0" smtClean="0">
                          <a:solidFill>
                            <a:schemeClr val="tx1"/>
                          </a:solidFill>
                          <a:latin typeface="Times New Roman" pitchFamily="18" charset="0"/>
                          <a:cs typeface="Times New Roman" pitchFamily="18" charset="0"/>
                        </a:rPr>
                        <a:t>March 18, 2014</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86438">
                <a:tc>
                  <a:txBody>
                    <a:bodyPr/>
                    <a:lstStyle/>
                    <a:p>
                      <a:pPr algn="ctr" fontAlgn="ctr"/>
                      <a:r>
                        <a:rPr lang="en-US" sz="1400" b="1" i="0" u="none" strike="noStrike" dirty="0" smtClean="0">
                          <a:solidFill>
                            <a:schemeClr val="tx1"/>
                          </a:solidFill>
                          <a:latin typeface="Times New Roman" pitchFamily="18" charset="0"/>
                          <a:cs typeface="Times New Roman" pitchFamily="18" charset="0"/>
                        </a:rPr>
                        <a:t>OMPS</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       March</a:t>
                      </a:r>
                      <a:r>
                        <a:rPr lang="en-US" sz="1400" b="1" i="0" u="none" strike="noStrike" baseline="0" dirty="0" smtClean="0">
                          <a:solidFill>
                            <a:schemeClr val="tx1"/>
                          </a:solidFill>
                          <a:latin typeface="Times New Roman" pitchFamily="18" charset="0"/>
                          <a:cs typeface="Times New Roman" pitchFamily="18" charset="0"/>
                        </a:rPr>
                        <a:t> 7,  2012</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 March 12, 2013 </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September 3</a:t>
                      </a:r>
                      <a:r>
                        <a:rPr lang="en-US" sz="1400" b="1" i="0" u="none" strike="noStrike" baseline="0" dirty="0" smtClean="0">
                          <a:solidFill>
                            <a:schemeClr val="tx1"/>
                          </a:solidFill>
                          <a:latin typeface="Times New Roman" pitchFamily="18" charset="0"/>
                          <a:cs typeface="Times New Roman" pitchFamily="18" charset="0"/>
                        </a:rPr>
                        <a:t> </a:t>
                      </a:r>
                      <a:r>
                        <a:rPr lang="en-US" sz="1400" b="1" i="0" u="none" strike="noStrike" dirty="0" smtClean="0">
                          <a:solidFill>
                            <a:schemeClr val="tx1"/>
                          </a:solidFill>
                          <a:latin typeface="Times New Roman" pitchFamily="18" charset="0"/>
                          <a:cs typeface="Times New Roman" pitchFamily="18" charset="0"/>
                        </a:rPr>
                        <a:t>, 2014</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55089">
                <a:tc>
                  <a:txBody>
                    <a:bodyPr/>
                    <a:lstStyle/>
                    <a:p>
                      <a:pPr algn="ctr" fontAlgn="ctr"/>
                      <a:r>
                        <a:rPr lang="en-US" sz="1400" b="1" i="0" u="none" strike="noStrike" dirty="0">
                          <a:solidFill>
                            <a:schemeClr val="tx1"/>
                          </a:solidFill>
                          <a:latin typeface="Times New Roman" pitchFamily="18" charset="0"/>
                          <a:cs typeface="Times New Roman" pitchFamily="18" charset="0"/>
                        </a:rPr>
                        <a:t>VIIRS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May 2, 2012</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1" i="0" u="none" strike="noStrike" baseline="0" dirty="0" smtClean="0">
                          <a:solidFill>
                            <a:schemeClr val="tx1"/>
                          </a:solidFill>
                          <a:latin typeface="Times New Roman" pitchFamily="18" charset="0"/>
                          <a:cs typeface="Times New Roman" pitchFamily="18" charset="0"/>
                        </a:rPr>
                        <a:t>March 13</a:t>
                      </a:r>
                      <a:r>
                        <a:rPr lang="en-US" sz="1400" b="1" i="0" u="none" strike="noStrike" dirty="0" smtClean="0">
                          <a:solidFill>
                            <a:schemeClr val="tx1"/>
                          </a:solidFill>
                          <a:latin typeface="Times New Roman" pitchFamily="18" charset="0"/>
                          <a:cs typeface="Times New Roman" pitchFamily="18" charset="0"/>
                        </a:rPr>
                        <a:t>, 2013</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April 16, 2014</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154" name="Text Box 155"/>
          <p:cNvSpPr txBox="1">
            <a:spLocks noChangeArrowheads="1"/>
          </p:cNvSpPr>
          <p:nvPr/>
        </p:nvSpPr>
        <p:spPr bwMode="auto">
          <a:xfrm>
            <a:off x="3950494" y="1366838"/>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155" name="Text Box 68"/>
          <p:cNvSpPr txBox="1">
            <a:spLocks noChangeArrowheads="1"/>
          </p:cNvSpPr>
          <p:nvPr/>
        </p:nvSpPr>
        <p:spPr bwMode="auto">
          <a:xfrm>
            <a:off x="14276614" y="2015218"/>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09"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10"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11"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0" name="Text Box 211"/>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1" name="Text Box 215"/>
          <p:cNvSpPr txBox="1">
            <a:spLocks noChangeArrowheads="1"/>
          </p:cNvSpPr>
          <p:nvPr/>
        </p:nvSpPr>
        <p:spPr bwMode="auto">
          <a:xfrm>
            <a:off x="3984978" y="24765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2" name="Text Box 3"/>
          <p:cNvSpPr txBox="1">
            <a:spLocks noChangeArrowheads="1"/>
          </p:cNvSpPr>
          <p:nvPr/>
        </p:nvSpPr>
        <p:spPr bwMode="auto">
          <a:xfrm>
            <a:off x="3984978" y="23717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3" name="Text Box 189"/>
          <p:cNvSpPr txBox="1">
            <a:spLocks noChangeArrowheads="1"/>
          </p:cNvSpPr>
          <p:nvPr/>
        </p:nvSpPr>
        <p:spPr bwMode="auto">
          <a:xfrm>
            <a:off x="3984978" y="246289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4"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5"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6"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11265" name="Rectangle 1"/>
          <p:cNvSpPr>
            <a:spLocks noChangeArrowheads="1"/>
          </p:cNvSpPr>
          <p:nvPr/>
        </p:nvSpPr>
        <p:spPr bwMode="auto">
          <a:xfrm>
            <a:off x="228600" y="2342108"/>
            <a:ext cx="8305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5943600" algn="l"/>
              </a:tabLst>
            </a:pPr>
            <a:r>
              <a:rPr lang="en-US" altLang="zh-CN" sz="1400" b="1" dirty="0" smtClean="0">
                <a:solidFill>
                  <a:srgbClr val="000000"/>
                </a:solidFill>
                <a:latin typeface="Times New Roman" pitchFamily="18" charset="0"/>
                <a:ea typeface="Times New Roman" pitchFamily="18" charset="0"/>
                <a:cs typeface="Times New Roman" pitchFamily="18" charset="0"/>
              </a:rPr>
              <a:t>Beta</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Early release product.</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Initial calibration applied</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Minimally validated and may still contain significant errors (rapid changes can be expected. Version changes will not be identified as errors are corrected as on-orbit baseline is not established)</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Available to allow users to gain familiarity with data formats and parameters</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Product is not appropriate as the basis for quantitative scientific publications studies and applications</a:t>
            </a:r>
            <a:endParaRPr lang="en-US" altLang="zh-CN" sz="800" dirty="0" smtClean="0">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tabLst>
                <a:tab pos="5943600" algn="l"/>
              </a:tabLst>
            </a:pPr>
            <a:r>
              <a:rPr lang="en-US" altLang="zh-CN" sz="1400" b="1" dirty="0" smtClean="0">
                <a:solidFill>
                  <a:srgbClr val="000000"/>
                </a:solidFill>
                <a:latin typeface="Times New Roman" pitchFamily="18" charset="0"/>
                <a:ea typeface="Times New Roman" pitchFamily="18" charset="0"/>
                <a:cs typeface="Times New Roman" pitchFamily="18" charset="0"/>
              </a:rPr>
              <a:t>Provisional</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Product quality may not be optimal</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Incremental product improvements are still occurring as calibration parameters are adjusted with sensor on-orbit characterization (versions will be tracked)</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General research community is encouraged to participate in the QA and validation of the product, but need to be aware  that product validation and QA are ongoing</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Users are urged to consult the SDR product status document prior to use of the data in publications</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Ready for operational evaluation</a:t>
            </a:r>
            <a:endParaRPr lang="en-US" altLang="zh-CN" sz="800" dirty="0" smtClean="0">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tabLst>
                <a:tab pos="5943600" algn="l"/>
              </a:tabLst>
            </a:pPr>
            <a:r>
              <a:rPr lang="en-US" altLang="zh-CN" sz="1400" b="1" dirty="0" smtClean="0">
                <a:solidFill>
                  <a:srgbClr val="000000"/>
                </a:solidFill>
                <a:latin typeface="Times New Roman" pitchFamily="18" charset="0"/>
                <a:ea typeface="Times New Roman" pitchFamily="18" charset="0"/>
                <a:cs typeface="Times New Roman" pitchFamily="18" charset="0"/>
              </a:rPr>
              <a:t>Validated</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On-orbit sensor performance characterized and calibration parameters adjusted accordingly</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Ready for use in applications and scientific publications</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There may be later improved versions</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There will be strong versioning with documentation</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endParaRPr lang="en-US" altLang="zh-CN" dirty="0" smtClean="0">
              <a:solidFill>
                <a:srgbClr val="000000"/>
              </a:solidFill>
              <a:latin typeface="Times New Roman" pitchFamily="18" charset="0"/>
              <a:cs typeface="Times New Roman" pitchFamily="18" charset="0"/>
            </a:endParaRPr>
          </a:p>
        </p:txBody>
      </p:sp>
      <p:sp>
        <p:nvSpPr>
          <p:cNvPr id="44" name="Slide Number Placeholder 3"/>
          <p:cNvSpPr>
            <a:spLocks noGrp="1"/>
          </p:cNvSpPr>
          <p:nvPr>
            <p:ph type="sldNum" sz="quarter" idx="4294967295"/>
          </p:nvPr>
        </p:nvSpPr>
        <p:spPr>
          <a:xfrm>
            <a:off x="8619067" y="6554259"/>
            <a:ext cx="524933" cy="303741"/>
          </a:xfrm>
          <a:prstGeom prst="rect">
            <a:avLst/>
          </a:prstGeom>
        </p:spPr>
        <p:txBody>
          <a:bodyPr/>
          <a:lstStyle/>
          <a:p>
            <a:fld id="{8410F108-B88F-4CCF-9295-7FB8A8E94039}" type="slidenum">
              <a:rPr lang="en-US" sz="1200" smtClean="0">
                <a:solidFill>
                  <a:schemeClr val="tx1"/>
                </a:solidFill>
              </a:rPr>
              <a:pPr/>
              <a:t>3</a:t>
            </a:fld>
            <a:endParaRPr lang="en-US" sz="1200" dirty="0">
              <a:solidFill>
                <a:schemeClr val="tx1"/>
              </a:solidFill>
            </a:endParaRPr>
          </a:p>
        </p:txBody>
      </p:sp>
    </p:spTree>
    <p:extLst>
      <p:ext uri="{BB962C8B-B14F-4D97-AF65-F5344CB8AC3E}">
        <p14:creationId xmlns:p14="http://schemas.microsoft.com/office/powerpoint/2010/main" val="26066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bai\Desktop\Yan\My Doc\Conference_Beijing\poster_052014\VIIRS_EventsHistory1.png"/>
          <p:cNvPicPr>
            <a:picLocks noChangeAspect="1" noChangeArrowheads="1"/>
          </p:cNvPicPr>
          <p:nvPr/>
        </p:nvPicPr>
        <p:blipFill>
          <a:blip r:embed="rId2" cstate="print"/>
          <a:srcRect/>
          <a:stretch>
            <a:fillRect/>
          </a:stretch>
        </p:blipFill>
        <p:spPr bwMode="auto">
          <a:xfrm>
            <a:off x="1600200" y="838200"/>
            <a:ext cx="5562600" cy="1481009"/>
          </a:xfrm>
          <a:prstGeom prst="rect">
            <a:avLst/>
          </a:prstGeom>
          <a:noFill/>
        </p:spPr>
      </p:pic>
      <p:pic>
        <p:nvPicPr>
          <p:cNvPr id="3" name="Picture 2" descr="C:\Users\ybai\Desktop\Yan\My Doc\Conference_Beijing\poster_052014\VIIRS_EventsHistory2.png"/>
          <p:cNvPicPr>
            <a:picLocks noChangeAspect="1" noChangeArrowheads="1"/>
          </p:cNvPicPr>
          <p:nvPr/>
        </p:nvPicPr>
        <p:blipFill>
          <a:blip r:embed="rId3" cstate="print"/>
          <a:srcRect/>
          <a:stretch>
            <a:fillRect/>
          </a:stretch>
        </p:blipFill>
        <p:spPr bwMode="auto">
          <a:xfrm>
            <a:off x="1676400" y="2438400"/>
            <a:ext cx="5486400" cy="1811429"/>
          </a:xfrm>
          <a:prstGeom prst="rect">
            <a:avLst/>
          </a:prstGeom>
          <a:noFill/>
        </p:spPr>
      </p:pic>
      <p:pic>
        <p:nvPicPr>
          <p:cNvPr id="4" name="Picture 4" descr="C:\Users\ybai\Desktop\Yan\My Doc\Conference_Beijing\poster_052014\VIIRS_EventsHistory3.png"/>
          <p:cNvPicPr>
            <a:picLocks noChangeAspect="1" noChangeArrowheads="1"/>
          </p:cNvPicPr>
          <p:nvPr/>
        </p:nvPicPr>
        <p:blipFill>
          <a:blip r:embed="rId4" cstate="print"/>
          <a:srcRect/>
          <a:stretch>
            <a:fillRect/>
          </a:stretch>
        </p:blipFill>
        <p:spPr bwMode="auto">
          <a:xfrm>
            <a:off x="1676400" y="4343400"/>
            <a:ext cx="5410200" cy="1927026"/>
          </a:xfrm>
          <a:prstGeom prst="rect">
            <a:avLst/>
          </a:prstGeom>
          <a:noFill/>
        </p:spPr>
      </p:pic>
      <p:sp>
        <p:nvSpPr>
          <p:cNvPr id="5" name="TextBox 4"/>
          <p:cNvSpPr txBox="1"/>
          <p:nvPr/>
        </p:nvSpPr>
        <p:spPr>
          <a:xfrm>
            <a:off x="2131621" y="98612"/>
            <a:ext cx="4499758" cy="646331"/>
          </a:xfrm>
          <a:prstGeom prst="rect">
            <a:avLst/>
          </a:prstGeom>
          <a:noFill/>
        </p:spPr>
        <p:txBody>
          <a:bodyPr wrap="none" rtlCol="0">
            <a:spAutoFit/>
          </a:bodyPr>
          <a:lstStyle/>
          <a:p>
            <a:r>
              <a:rPr lang="en-US" sz="3600" dirty="0" smtClean="0"/>
              <a:t>VIIRS Significant Events</a:t>
            </a:r>
            <a:endParaRPr lang="en-US" sz="3600" dirty="0"/>
          </a:p>
        </p:txBody>
      </p:sp>
      <p:sp>
        <p:nvSpPr>
          <p:cNvPr id="2" name="TextBox 1"/>
          <p:cNvSpPr txBox="1"/>
          <p:nvPr/>
        </p:nvSpPr>
        <p:spPr>
          <a:xfrm>
            <a:off x="1907771" y="6289681"/>
            <a:ext cx="5181600" cy="646331"/>
          </a:xfrm>
          <a:prstGeom prst="rect">
            <a:avLst/>
          </a:prstGeom>
          <a:noFill/>
        </p:spPr>
        <p:txBody>
          <a:bodyPr wrap="square" rtlCol="0">
            <a:spAutoFit/>
          </a:bodyPr>
          <a:lstStyle/>
          <a:p>
            <a:pPr algn="ctr"/>
            <a:r>
              <a:rPr lang="en-US" dirty="0" smtClean="0"/>
              <a:t>For details, go to the VIIRS calibration knowledge base at: http://ncc.nesdis.noaa.gov</a:t>
            </a:r>
            <a:endParaRPr lang="en-US" dirty="0"/>
          </a:p>
        </p:txBody>
      </p:sp>
    </p:spTree>
    <p:extLst>
      <p:ext uri="{BB962C8B-B14F-4D97-AF65-F5344CB8AC3E}">
        <p14:creationId xmlns:p14="http://schemas.microsoft.com/office/powerpoint/2010/main" val="2076858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152406"/>
            <a:ext cx="8229600" cy="822960"/>
          </a:xfrm>
        </p:spPr>
        <p:txBody>
          <a:bodyPr>
            <a:normAutofit/>
          </a:bodyPr>
          <a:lstStyle/>
          <a:p>
            <a:pPr indent="91440">
              <a:lnSpc>
                <a:spcPts val="2000"/>
              </a:lnSpc>
            </a:pPr>
            <a:r>
              <a:rPr lang="en-US" dirty="0" smtClean="0"/>
              <a:t>VIIRS Sensor Specification</a:t>
            </a:r>
            <a:br>
              <a:rPr lang="en-US" dirty="0" smtClean="0"/>
            </a:br>
            <a:r>
              <a:rPr lang="en-US" sz="2200" dirty="0" smtClean="0"/>
              <a:t>- RSB sensitivity</a:t>
            </a:r>
            <a:endParaRPr lang="en-US" sz="22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31</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290320" y="1094000"/>
            <a:ext cx="6664960" cy="4446357"/>
          </a:xfrm>
          <a:prstGeom prst="rect">
            <a:avLst/>
          </a:prstGeom>
          <a:noFill/>
          <a:ln w="9525">
            <a:noFill/>
            <a:miter lim="800000"/>
            <a:headEnd/>
            <a:tailEnd/>
          </a:ln>
        </p:spPr>
      </p:pic>
      <p:sp>
        <p:nvSpPr>
          <p:cNvPr id="6" name="TextBox 5"/>
          <p:cNvSpPr txBox="1"/>
          <p:nvPr/>
        </p:nvSpPr>
        <p:spPr>
          <a:xfrm>
            <a:off x="1962150" y="6115992"/>
            <a:ext cx="5541010" cy="461665"/>
          </a:xfrm>
          <a:prstGeom prst="rect">
            <a:avLst/>
          </a:prstGeom>
          <a:noFill/>
        </p:spPr>
        <p:txBody>
          <a:bodyPr wrap="square" rtlCol="0">
            <a:spAutoFit/>
          </a:bodyPr>
          <a:lstStyle/>
          <a:p>
            <a:pPr algn="ctr"/>
            <a:r>
              <a:rPr lang="en-US" sz="1200" dirty="0" smtClean="0"/>
              <a:t>Source: JPSS VIIRS Performance Requirement Document </a:t>
            </a:r>
          </a:p>
          <a:p>
            <a:pPr algn="ctr"/>
            <a:r>
              <a:rPr lang="en-US" sz="1200" dirty="0" smtClean="0"/>
              <a:t>Code 472 472-00124</a:t>
            </a:r>
            <a:endParaRPr lang="en-US" sz="1200" dirty="0"/>
          </a:p>
        </p:txBody>
      </p:sp>
      <p:sp>
        <p:nvSpPr>
          <p:cNvPr id="7" name="TextBox 6"/>
          <p:cNvSpPr txBox="1"/>
          <p:nvPr/>
        </p:nvSpPr>
        <p:spPr>
          <a:xfrm>
            <a:off x="1299845" y="5464157"/>
            <a:ext cx="6766560" cy="369332"/>
          </a:xfrm>
          <a:prstGeom prst="rect">
            <a:avLst/>
          </a:prstGeom>
          <a:noFill/>
        </p:spPr>
        <p:txBody>
          <a:bodyPr wrap="square" rtlCol="0">
            <a:spAutoFit/>
          </a:bodyPr>
          <a:lstStyle/>
          <a:p>
            <a:r>
              <a:rPr lang="en-US" dirty="0" smtClean="0">
                <a:solidFill>
                  <a:srgbClr val="FF0000"/>
                </a:solidFill>
              </a:rPr>
              <a:t>Absolute radiometric calibration uncertainty for uniform scenes: &lt; 2%</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E36F11-A39A-294D-A59D-6180D50ED29D}" type="slidenum">
              <a:rPr lang="en-US" smtClean="0"/>
              <a:pPr/>
              <a:t>32</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285750" y="1147129"/>
            <a:ext cx="8541839" cy="3472728"/>
          </a:xfrm>
          <a:prstGeom prst="rect">
            <a:avLst/>
          </a:prstGeom>
          <a:noFill/>
          <a:ln w="9525">
            <a:noFill/>
            <a:miter lim="800000"/>
            <a:headEnd/>
            <a:tailEnd/>
          </a:ln>
        </p:spPr>
      </p:pic>
      <p:sp>
        <p:nvSpPr>
          <p:cNvPr id="4" name="TextBox 3"/>
          <p:cNvSpPr txBox="1"/>
          <p:nvPr/>
        </p:nvSpPr>
        <p:spPr>
          <a:xfrm>
            <a:off x="222554" y="5894685"/>
            <a:ext cx="3728720" cy="461665"/>
          </a:xfrm>
          <a:prstGeom prst="rect">
            <a:avLst/>
          </a:prstGeom>
          <a:noFill/>
        </p:spPr>
        <p:txBody>
          <a:bodyPr wrap="square" rtlCol="0">
            <a:spAutoFit/>
          </a:bodyPr>
          <a:lstStyle/>
          <a:p>
            <a:r>
              <a:rPr lang="en-US" sz="1200" dirty="0" smtClean="0"/>
              <a:t>Source: JPSS VIIRS Performance Requirement Document </a:t>
            </a:r>
          </a:p>
          <a:p>
            <a:r>
              <a:rPr lang="en-US" sz="1200" dirty="0" smtClean="0"/>
              <a:t>Code 472 472-00124</a:t>
            </a:r>
            <a:endParaRPr lang="en-US" sz="1200" dirty="0"/>
          </a:p>
        </p:txBody>
      </p:sp>
      <p:sp>
        <p:nvSpPr>
          <p:cNvPr id="5" name="TextBox 4"/>
          <p:cNvSpPr txBox="1"/>
          <p:nvPr/>
        </p:nvSpPr>
        <p:spPr>
          <a:xfrm>
            <a:off x="2363139" y="29326"/>
            <a:ext cx="3929474" cy="830997"/>
          </a:xfrm>
          <a:prstGeom prst="rect">
            <a:avLst/>
          </a:prstGeom>
          <a:noFill/>
        </p:spPr>
        <p:txBody>
          <a:bodyPr wrap="none" rtlCol="0">
            <a:spAutoFit/>
          </a:bodyPr>
          <a:lstStyle/>
          <a:p>
            <a:pPr algn="ctr"/>
            <a:r>
              <a:rPr lang="en-US" sz="2800" dirty="0" smtClean="0"/>
              <a:t>VIIRS Sensor Specification</a:t>
            </a:r>
            <a:br>
              <a:rPr lang="en-US" sz="2800" dirty="0" smtClean="0"/>
            </a:br>
            <a:r>
              <a:rPr lang="en-US" sz="2000" dirty="0" smtClean="0"/>
              <a:t>- TEB Uncertainty</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1"/>
          <p:cNvSpPr>
            <a:spLocks noGrp="1"/>
          </p:cNvSpPr>
          <p:nvPr>
            <p:ph type="title"/>
          </p:nvPr>
        </p:nvSpPr>
        <p:spPr>
          <a:xfrm>
            <a:off x="864638" y="250208"/>
            <a:ext cx="7414724" cy="496433"/>
          </a:xfrm>
        </p:spPr>
        <p:txBody>
          <a:bodyPr>
            <a:normAutofit fontScale="90000"/>
          </a:bodyPr>
          <a:lstStyle/>
          <a:p>
            <a:pPr eaLnBrk="1" hangingPunct="1"/>
            <a:r>
              <a:rPr lang="en-US" sz="2800" dirty="0" err="1" smtClean="0">
                <a:solidFill>
                  <a:srgbClr val="0000FF"/>
                </a:solidFill>
                <a:latin typeface="Times New Roman" pitchFamily="18" charset="0"/>
                <a:cs typeface="Times New Roman" pitchFamily="18" charset="0"/>
              </a:rPr>
              <a:t>Suomi</a:t>
            </a:r>
            <a:r>
              <a:rPr lang="en-US" sz="2800" dirty="0" smtClean="0">
                <a:solidFill>
                  <a:srgbClr val="0000FF"/>
                </a:solidFill>
                <a:latin typeface="Times New Roman" pitchFamily="18" charset="0"/>
                <a:cs typeface="Times New Roman" pitchFamily="18" charset="0"/>
              </a:rPr>
              <a:t> NPP Calibration/Validation Phases</a:t>
            </a:r>
            <a:endParaRPr lang="en-US" sz="2800" b="1" dirty="0" smtClean="0">
              <a:solidFill>
                <a:srgbClr val="0000FF"/>
              </a:solidFill>
              <a:latin typeface="Times New Roman" pitchFamily="18" charset="0"/>
              <a:cs typeface="Times New Roman" pitchFamily="18" charset="0"/>
            </a:endParaRPr>
          </a:p>
        </p:txBody>
      </p:sp>
      <p:sp>
        <p:nvSpPr>
          <p:cNvPr id="11" name="Rectangle 2"/>
          <p:cNvSpPr txBox="1">
            <a:spLocks noChangeArrowheads="1"/>
          </p:cNvSpPr>
          <p:nvPr/>
        </p:nvSpPr>
        <p:spPr>
          <a:xfrm>
            <a:off x="228600" y="1295400"/>
            <a:ext cx="8763000" cy="2667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1000" indent="-381000" fontAlgn="base">
              <a:lnSpc>
                <a:spcPct val="90000"/>
              </a:lnSpc>
              <a:spcBef>
                <a:spcPct val="0"/>
              </a:spcBef>
              <a:spcAft>
                <a:spcPct val="0"/>
              </a:spcAft>
              <a:defRPr/>
            </a:pPr>
            <a:r>
              <a:rPr lang="en-US" sz="1600" dirty="0" smtClean="0">
                <a:solidFill>
                  <a:sysClr val="windowText" lastClr="000000"/>
                </a:solidFill>
                <a:latin typeface="Times New Roman" pitchFamily="18" charset="0"/>
                <a:ea typeface="ＭＳ Ｐゴシック" pitchFamily="50" charset="-128"/>
                <a:cs typeface="Times New Roman" pitchFamily="18" charset="0"/>
              </a:rPr>
              <a:t>Four Phases of Cal/Val:</a:t>
            </a:r>
          </a:p>
          <a:p>
            <a:pPr marL="990600" lvl="1" indent="-533400" fontAlgn="base">
              <a:spcBef>
                <a:spcPct val="0"/>
              </a:spcBef>
              <a:spcAft>
                <a:spcPct val="0"/>
              </a:spcAft>
              <a:buFontTx/>
              <a:buAutoNum type="arabicPeriod"/>
              <a:defRPr/>
            </a:pPr>
            <a:r>
              <a:rPr lang="en-US" sz="1400" dirty="0" smtClean="0">
                <a:solidFill>
                  <a:sysClr val="windowText" lastClr="000000"/>
                </a:solidFill>
                <a:latin typeface="Times New Roman" pitchFamily="18" charset="0"/>
                <a:cs typeface="Times New Roman" pitchFamily="18" charset="0"/>
              </a:rPr>
              <a:t>Pre-Launch; all time prior to launch – Algorithm verification, sensor testing, and validation preparation</a:t>
            </a:r>
          </a:p>
          <a:p>
            <a:pPr marL="990600" lvl="1" indent="-533400" fontAlgn="base">
              <a:spcBef>
                <a:spcPct val="0"/>
              </a:spcBef>
              <a:spcAft>
                <a:spcPct val="0"/>
              </a:spcAft>
              <a:buFontTx/>
              <a:buAutoNum type="arabicPeriod"/>
              <a:defRPr/>
            </a:pPr>
            <a:r>
              <a:rPr lang="en-US" sz="1400" dirty="0" smtClean="0">
                <a:solidFill>
                  <a:sysClr val="windowText" lastClr="000000"/>
                </a:solidFill>
                <a:latin typeface="Times New Roman" pitchFamily="18" charset="0"/>
                <a:cs typeface="Times New Roman" pitchFamily="18" charset="0"/>
              </a:rPr>
              <a:t>Early Orbit Check-out (first 30-90 days) – System Calibration &amp; Characterization</a:t>
            </a:r>
          </a:p>
          <a:p>
            <a:pPr marL="990600" lvl="1" indent="-533400" fontAlgn="base">
              <a:spcBef>
                <a:spcPct val="0"/>
              </a:spcBef>
              <a:spcAft>
                <a:spcPct val="0"/>
              </a:spcAft>
              <a:buFontTx/>
              <a:buAutoNum type="arabicPeriod"/>
              <a:defRPr/>
            </a:pPr>
            <a:r>
              <a:rPr lang="en-US" sz="1400" dirty="0" smtClean="0">
                <a:solidFill>
                  <a:sysClr val="windowText" lastClr="000000"/>
                </a:solidFill>
                <a:latin typeface="Times New Roman" pitchFamily="18" charset="0"/>
                <a:cs typeface="Times New Roman" pitchFamily="18" charset="0"/>
              </a:rPr>
              <a:t>Intensive Cal/Val (ICV); extending to approximately 24 months post-launch – </a:t>
            </a:r>
            <a:r>
              <a:rPr lang="en-US" sz="1400" dirty="0" err="1" smtClean="0">
                <a:solidFill>
                  <a:sysClr val="windowText" lastClr="000000"/>
                </a:solidFill>
                <a:latin typeface="Times New Roman" pitchFamily="18" charset="0"/>
                <a:cs typeface="Times New Roman" pitchFamily="18" charset="0"/>
              </a:rPr>
              <a:t>xDR</a:t>
            </a:r>
            <a:r>
              <a:rPr lang="en-US" sz="1400" dirty="0" smtClean="0">
                <a:solidFill>
                  <a:sysClr val="windowText" lastClr="000000"/>
                </a:solidFill>
                <a:latin typeface="Times New Roman" pitchFamily="18" charset="0"/>
                <a:cs typeface="Times New Roman" pitchFamily="18" charset="0"/>
              </a:rPr>
              <a:t> Validation</a:t>
            </a:r>
          </a:p>
          <a:p>
            <a:pPr marL="990600" lvl="1" indent="-533400" fontAlgn="base">
              <a:spcBef>
                <a:spcPct val="0"/>
              </a:spcBef>
              <a:spcAft>
                <a:spcPct val="0"/>
              </a:spcAft>
              <a:buFontTx/>
              <a:buAutoNum type="arabicPeriod"/>
              <a:defRPr/>
            </a:pPr>
            <a:r>
              <a:rPr lang="en-US" sz="1400" dirty="0" smtClean="0">
                <a:solidFill>
                  <a:sysClr val="windowText" lastClr="000000"/>
                </a:solidFill>
                <a:latin typeface="Times New Roman" pitchFamily="18" charset="0"/>
                <a:cs typeface="Times New Roman" pitchFamily="18" charset="0"/>
              </a:rPr>
              <a:t>Long-Term Monitoring (LTM); through life of sensors after ICV</a:t>
            </a:r>
          </a:p>
          <a:p>
            <a:pPr marL="990600" lvl="1" indent="-533400" fontAlgn="base">
              <a:spcBef>
                <a:spcPct val="0"/>
              </a:spcBef>
              <a:spcAft>
                <a:spcPct val="0"/>
              </a:spcAft>
              <a:buFontTx/>
              <a:buAutoNum type="arabicPeriod"/>
              <a:defRPr/>
            </a:pPr>
            <a:endParaRPr lang="en-US" sz="700" dirty="0" smtClean="0">
              <a:solidFill>
                <a:sysClr val="windowText" lastClr="000000"/>
              </a:solidFill>
              <a:latin typeface="Times New Roman" pitchFamily="18" charset="0"/>
              <a:cs typeface="Times New Roman" pitchFamily="18" charset="0"/>
            </a:endParaRPr>
          </a:p>
          <a:p>
            <a:pPr marL="381000" indent="-381000" fontAlgn="base">
              <a:lnSpc>
                <a:spcPct val="90000"/>
              </a:lnSpc>
              <a:spcBef>
                <a:spcPct val="0"/>
              </a:spcBef>
              <a:spcAft>
                <a:spcPct val="0"/>
              </a:spcAft>
              <a:defRPr/>
            </a:pPr>
            <a:r>
              <a:rPr lang="en-US" sz="1600" dirty="0" smtClean="0">
                <a:solidFill>
                  <a:sysClr val="windowText" lastClr="000000"/>
                </a:solidFill>
                <a:latin typeface="Times New Roman" pitchFamily="18" charset="0"/>
                <a:ea typeface="ＭＳ Ｐゴシック" pitchFamily="50" charset="-128"/>
                <a:cs typeface="Times New Roman" pitchFamily="18" charset="0"/>
              </a:rPr>
              <a:t>For each phase:</a:t>
            </a:r>
          </a:p>
          <a:p>
            <a:pPr marL="990600" lvl="1" indent="-533400" fontAlgn="base">
              <a:spcBef>
                <a:spcPct val="0"/>
              </a:spcBef>
              <a:spcAft>
                <a:spcPct val="0"/>
              </a:spcAft>
              <a:defRPr/>
            </a:pPr>
            <a:r>
              <a:rPr lang="en-US" sz="1400" dirty="0" smtClean="0">
                <a:solidFill>
                  <a:sysClr val="windowText" lastClr="000000"/>
                </a:solidFill>
                <a:latin typeface="Times New Roman" pitchFamily="18" charset="0"/>
                <a:cs typeface="Times New Roman" pitchFamily="18" charset="0"/>
              </a:rPr>
              <a:t>Exit Criteria established</a:t>
            </a:r>
          </a:p>
          <a:p>
            <a:pPr marL="990600" lvl="1" indent="-533400" fontAlgn="base">
              <a:spcBef>
                <a:spcPct val="0"/>
              </a:spcBef>
              <a:spcAft>
                <a:spcPct val="0"/>
              </a:spcAft>
              <a:defRPr/>
            </a:pPr>
            <a:r>
              <a:rPr lang="en-US" sz="1400" dirty="0" smtClean="0">
                <a:solidFill>
                  <a:sysClr val="windowText" lastClr="000000"/>
                </a:solidFill>
                <a:latin typeface="Times New Roman" pitchFamily="18" charset="0"/>
                <a:cs typeface="Times New Roman" pitchFamily="18" charset="0"/>
              </a:rPr>
              <a:t>Activities summarized</a:t>
            </a:r>
          </a:p>
          <a:p>
            <a:pPr marL="990600" lvl="1" indent="-533400" fontAlgn="base">
              <a:spcBef>
                <a:spcPct val="0"/>
              </a:spcBef>
              <a:spcAft>
                <a:spcPct val="0"/>
              </a:spcAft>
              <a:defRPr/>
            </a:pPr>
            <a:r>
              <a:rPr lang="en-US" sz="1400" dirty="0" smtClean="0">
                <a:solidFill>
                  <a:sysClr val="windowText" lastClr="000000"/>
                </a:solidFill>
                <a:latin typeface="Times New Roman" pitchFamily="18" charset="0"/>
                <a:cs typeface="Times New Roman" pitchFamily="18" charset="0"/>
              </a:rPr>
              <a:t>Products mature through phases independently</a:t>
            </a:r>
          </a:p>
          <a:p>
            <a:pPr marL="990600" lvl="1" indent="-533400" fontAlgn="base">
              <a:lnSpc>
                <a:spcPct val="90000"/>
              </a:lnSpc>
              <a:spcBef>
                <a:spcPct val="0"/>
              </a:spcBef>
              <a:spcAft>
                <a:spcPts val="400"/>
              </a:spcAft>
              <a:defRPr/>
            </a:pPr>
            <a:endParaRPr lang="en-US" sz="1000" dirty="0" smtClean="0">
              <a:solidFill>
                <a:sysClr val="windowText" lastClr="000000"/>
              </a:solidFill>
              <a:latin typeface="Times New Roman" pitchFamily="18" charset="0"/>
              <a:cs typeface="Times New Roman" pitchFamily="18" charset="0"/>
            </a:endParaRPr>
          </a:p>
          <a:p>
            <a:pPr marL="990600" lvl="1" indent="-533400" fontAlgn="base">
              <a:lnSpc>
                <a:spcPct val="90000"/>
              </a:lnSpc>
              <a:spcBef>
                <a:spcPct val="0"/>
              </a:spcBef>
              <a:spcAft>
                <a:spcPts val="400"/>
              </a:spcAft>
              <a:defRPr/>
            </a:pPr>
            <a:endParaRPr lang="en-US" sz="1400" dirty="0">
              <a:solidFill>
                <a:sysClr val="windowText" lastClr="000000"/>
              </a:solidFill>
              <a:latin typeface="Times New Roman" pitchFamily="18" charset="0"/>
              <a:cs typeface="Times New Roman" pitchFamily="18" charset="0"/>
            </a:endParaRPr>
          </a:p>
        </p:txBody>
      </p:sp>
      <p:pic>
        <p:nvPicPr>
          <p:cNvPr id="12" name="Picture 4" descr="timeline6"/>
          <p:cNvPicPr>
            <a:picLocks noChangeAspect="1" noChangeArrowheads="1"/>
          </p:cNvPicPr>
          <p:nvPr/>
        </p:nvPicPr>
        <p:blipFill>
          <a:blip r:embed="rId3" cstate="print"/>
          <a:srcRect/>
          <a:stretch>
            <a:fillRect/>
          </a:stretch>
        </p:blipFill>
        <p:spPr bwMode="auto">
          <a:xfrm>
            <a:off x="168580" y="3698707"/>
            <a:ext cx="8656638" cy="2963863"/>
          </a:xfrm>
          <a:prstGeom prst="rect">
            <a:avLst/>
          </a:prstGeom>
          <a:noFill/>
          <a:ln w="9525">
            <a:noFill/>
            <a:miter lim="800000"/>
            <a:headEnd/>
            <a:tailEnd/>
          </a:ln>
        </p:spPr>
      </p:pic>
      <p:sp>
        <p:nvSpPr>
          <p:cNvPr id="14" name="5-Point Star 13"/>
          <p:cNvSpPr/>
          <p:nvPr/>
        </p:nvSpPr>
        <p:spPr>
          <a:xfrm>
            <a:off x="6922977" y="6123265"/>
            <a:ext cx="192561" cy="214967"/>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600">
              <a:solidFill>
                <a:prstClr val="white"/>
              </a:solidFill>
              <a:latin typeface="Calibri"/>
            </a:endParaRPr>
          </a:p>
        </p:txBody>
      </p:sp>
      <p:sp>
        <p:nvSpPr>
          <p:cNvPr id="8" name="TextBox 7"/>
          <p:cNvSpPr txBox="1"/>
          <p:nvPr/>
        </p:nvSpPr>
        <p:spPr>
          <a:xfrm>
            <a:off x="1810107" y="6431034"/>
            <a:ext cx="963350" cy="276999"/>
          </a:xfrm>
          <a:prstGeom prst="rect">
            <a:avLst/>
          </a:prstGeom>
          <a:noFill/>
        </p:spPr>
        <p:txBody>
          <a:bodyPr wrap="none" rtlCol="0">
            <a:spAutoFit/>
          </a:bodyPr>
          <a:lstStyle/>
          <a:p>
            <a:pPr algn="ctr" defTabSz="914400" fontAlgn="base">
              <a:spcBef>
                <a:spcPct val="0"/>
              </a:spcBef>
              <a:spcAft>
                <a:spcPct val="0"/>
              </a:spcAft>
            </a:pPr>
            <a:r>
              <a:rPr lang="en-US" sz="1200" b="1" dirty="0" smtClean="0">
                <a:solidFill>
                  <a:prstClr val="black"/>
                </a:solidFill>
                <a:ea typeface="ＭＳ Ｐゴシック" pitchFamily="-72" charset="-128"/>
                <a:cs typeface="Arial" pitchFamily="34" charset="0"/>
              </a:rPr>
              <a:t>10-28-2011</a:t>
            </a:r>
            <a:endParaRPr lang="en-US" sz="1200" b="1" dirty="0">
              <a:solidFill>
                <a:prstClr val="black"/>
              </a:solidFill>
              <a:ea typeface="ＭＳ Ｐゴシック" pitchFamily="-72" charset="-128"/>
              <a:cs typeface="Arial" pitchFamily="34" charset="0"/>
            </a:endParaRPr>
          </a:p>
        </p:txBody>
      </p:sp>
      <p:sp>
        <p:nvSpPr>
          <p:cNvPr id="10" name="TextBox 9"/>
          <p:cNvSpPr txBox="1"/>
          <p:nvPr/>
        </p:nvSpPr>
        <p:spPr>
          <a:xfrm>
            <a:off x="6412238" y="6481630"/>
            <a:ext cx="2263360" cy="276999"/>
          </a:xfrm>
          <a:prstGeom prst="rect">
            <a:avLst/>
          </a:prstGeom>
          <a:noFill/>
        </p:spPr>
        <p:txBody>
          <a:bodyPr wrap="none" rtlCol="0">
            <a:spAutoFit/>
          </a:bodyPr>
          <a:lstStyle/>
          <a:p>
            <a:pPr algn="ctr" defTabSz="914400" fontAlgn="base">
              <a:spcBef>
                <a:spcPct val="0"/>
              </a:spcBef>
              <a:spcAft>
                <a:spcPct val="0"/>
              </a:spcAft>
            </a:pPr>
            <a:r>
              <a:rPr lang="en-US" sz="1200" b="1" dirty="0" smtClean="0">
                <a:solidFill>
                  <a:prstClr val="black"/>
                </a:solidFill>
                <a:ea typeface="ＭＳ Ｐゴシック" pitchFamily="-72" charset="-128"/>
                <a:cs typeface="Arial" pitchFamily="34" charset="0"/>
              </a:rPr>
              <a:t>12-18-2013 Validated Review</a:t>
            </a:r>
            <a:endParaRPr lang="en-US" sz="1200" b="1" dirty="0">
              <a:solidFill>
                <a:prstClr val="black"/>
              </a:solidFill>
              <a:ea typeface="ＭＳ Ｐゴシック" pitchFamily="-72" charset="-128"/>
              <a:cs typeface="Arial" pitchFamily="34" charset="0"/>
            </a:endParaRPr>
          </a:p>
        </p:txBody>
      </p:sp>
      <p:sp>
        <p:nvSpPr>
          <p:cNvPr id="15" name="TextBox 14"/>
          <p:cNvSpPr txBox="1"/>
          <p:nvPr/>
        </p:nvSpPr>
        <p:spPr>
          <a:xfrm>
            <a:off x="3600736" y="6463352"/>
            <a:ext cx="2425739" cy="276999"/>
          </a:xfrm>
          <a:prstGeom prst="rect">
            <a:avLst/>
          </a:prstGeom>
          <a:noFill/>
        </p:spPr>
        <p:txBody>
          <a:bodyPr wrap="none" rtlCol="0">
            <a:spAutoFit/>
          </a:bodyPr>
          <a:lstStyle/>
          <a:p>
            <a:pPr algn="ctr" defTabSz="914400" fontAlgn="base">
              <a:spcBef>
                <a:spcPct val="0"/>
              </a:spcBef>
              <a:spcAft>
                <a:spcPct val="0"/>
              </a:spcAft>
            </a:pPr>
            <a:r>
              <a:rPr lang="en-US" sz="1200" b="1" dirty="0" smtClean="0">
                <a:solidFill>
                  <a:prstClr val="black"/>
                </a:solidFill>
                <a:ea typeface="ＭＳ Ｐゴシック" pitchFamily="-72" charset="-128"/>
                <a:cs typeface="Arial" pitchFamily="34" charset="0"/>
              </a:rPr>
              <a:t>10-23-2012-Provisional Review</a:t>
            </a:r>
            <a:endParaRPr lang="en-US" sz="1200" b="1" dirty="0">
              <a:solidFill>
                <a:prstClr val="black"/>
              </a:solidFill>
              <a:ea typeface="ＭＳ Ｐゴシック" pitchFamily="-72" charset="-128"/>
              <a:cs typeface="Arial" pitchFamily="34" charset="0"/>
            </a:endParaRPr>
          </a:p>
        </p:txBody>
      </p:sp>
      <p:sp>
        <p:nvSpPr>
          <p:cNvPr id="9" name="Footer Placeholder 5"/>
          <p:cNvSpPr txBox="1">
            <a:spLocks noGrp="1"/>
          </p:cNvSpPr>
          <p:nvPr/>
        </p:nvSpPr>
        <p:spPr bwMode="auto">
          <a:xfrm>
            <a:off x="2694090" y="3753037"/>
            <a:ext cx="4336302" cy="437963"/>
          </a:xfrm>
          <a:prstGeom prst="rect">
            <a:avLst/>
          </a:prstGeom>
          <a:noFill/>
          <a:ln w="9525">
            <a:noFill/>
            <a:miter lim="800000"/>
            <a:headEnd/>
            <a:tailEnd/>
          </a:ln>
        </p:spPr>
        <p:txBody>
          <a:bodyPr lIns="640080"/>
          <a:lstStyle/>
          <a:p>
            <a:pPr defTabSz="914400" fontAlgn="base">
              <a:spcBef>
                <a:spcPct val="0"/>
              </a:spcBef>
              <a:spcAft>
                <a:spcPct val="0"/>
              </a:spcAft>
            </a:pPr>
            <a:r>
              <a:rPr lang="fr-FR" sz="1200" dirty="0">
                <a:solidFill>
                  <a:srgbClr val="000000"/>
                </a:solidFill>
                <a:latin typeface="Franklin Gothic Medium Cond" pitchFamily="34" charset="0"/>
                <a:ea typeface="ＭＳ Ｐゴシック" charset="-128"/>
              </a:rPr>
              <a:t>Joint Polar Satellite System</a:t>
            </a:r>
            <a:endParaRPr lang="en-US" sz="1200" dirty="0">
              <a:solidFill>
                <a:srgbClr val="000000"/>
              </a:solidFill>
              <a:latin typeface="Franklin Gothic Medium Cond" pitchFamily="34" charset="0"/>
              <a:ea typeface="ＭＳ Ｐゴシック" charset="-128"/>
            </a:endParaRPr>
          </a:p>
        </p:txBody>
      </p:sp>
      <p:sp>
        <p:nvSpPr>
          <p:cNvPr id="13" name="Slide Number Placeholder 3"/>
          <p:cNvSpPr>
            <a:spLocks noGrp="1"/>
          </p:cNvSpPr>
          <p:nvPr>
            <p:ph type="sldNum" sz="quarter" idx="4294967295"/>
          </p:nvPr>
        </p:nvSpPr>
        <p:spPr>
          <a:xfrm>
            <a:off x="8619067" y="6554259"/>
            <a:ext cx="524933" cy="303741"/>
          </a:xfrm>
          <a:prstGeom prst="rect">
            <a:avLst/>
          </a:prstGeom>
        </p:spPr>
        <p:txBody>
          <a:bodyPr/>
          <a:lstStyle/>
          <a:p>
            <a:fld id="{8410F108-B88F-4CCF-9295-7FB8A8E94039}" type="slidenum">
              <a:rPr lang="en-US" sz="1200" smtClean="0">
                <a:solidFill>
                  <a:schemeClr val="tx1"/>
                </a:solidFill>
              </a:rPr>
              <a:pPr/>
              <a:t>4</a:t>
            </a:fld>
            <a:endParaRPr lang="en-US" sz="1200" dirty="0">
              <a:solidFill>
                <a:schemeClr val="tx1"/>
              </a:solidFill>
            </a:endParaRPr>
          </a:p>
        </p:txBody>
      </p:sp>
    </p:spTree>
    <p:extLst>
      <p:ext uri="{BB962C8B-B14F-4D97-AF65-F5344CB8AC3E}">
        <p14:creationId xmlns:p14="http://schemas.microsoft.com/office/powerpoint/2010/main" val="282649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17" y="167640"/>
            <a:ext cx="8229600" cy="822960"/>
          </a:xfrm>
        </p:spPr>
        <p:txBody>
          <a:bodyPr>
            <a:noAutofit/>
          </a:bodyPr>
          <a:lstStyle/>
          <a:p>
            <a:r>
              <a:rPr lang="en-US" sz="2400" b="1" dirty="0" smtClean="0">
                <a:solidFill>
                  <a:srgbClr val="0000FF"/>
                </a:solidFill>
                <a:latin typeface="Times New Roman"/>
                <a:cs typeface="Times New Roman"/>
              </a:rPr>
              <a:t>NOAA Integrated </a:t>
            </a:r>
            <a:r>
              <a:rPr lang="en-US" sz="2400" b="1" dirty="0" err="1" smtClean="0">
                <a:solidFill>
                  <a:srgbClr val="0000FF"/>
                </a:solidFill>
                <a:latin typeface="Times New Roman"/>
                <a:cs typeface="Times New Roman"/>
              </a:rPr>
              <a:t>CalVal</a:t>
            </a:r>
            <a:r>
              <a:rPr lang="en-US" sz="2400" b="1" dirty="0" smtClean="0">
                <a:solidFill>
                  <a:srgbClr val="0000FF"/>
                </a:solidFill>
                <a:latin typeface="Times New Roman"/>
                <a:cs typeface="Times New Roman"/>
              </a:rPr>
              <a:t> System (ICVS) for Long Term Monitoring (LTM) of Operational Satellites</a:t>
            </a:r>
            <a:endParaRPr lang="en-US" sz="2400" b="1" dirty="0">
              <a:solidFill>
                <a:srgbClr val="0000FF"/>
              </a:solidFill>
              <a:latin typeface="Times New Roman"/>
              <a:cs typeface="Times New Roman"/>
            </a:endParaRPr>
          </a:p>
        </p:txBody>
      </p:sp>
      <p:sp>
        <p:nvSpPr>
          <p:cNvPr id="7" name="Rectangle 6"/>
          <p:cNvSpPr/>
          <p:nvPr/>
        </p:nvSpPr>
        <p:spPr>
          <a:xfrm>
            <a:off x="0" y="1047690"/>
            <a:ext cx="9144000" cy="400110"/>
          </a:xfrm>
          <a:prstGeom prst="rect">
            <a:avLst/>
          </a:prstGeom>
        </p:spPr>
        <p:txBody>
          <a:bodyPr wrap="square">
            <a:spAutoFit/>
          </a:bodyPr>
          <a:lstStyle/>
          <a:p>
            <a:pPr algn="ctr"/>
            <a:r>
              <a:rPr lang="en-US" sz="2000" b="1" dirty="0">
                <a:solidFill>
                  <a:srgbClr val="0070C0"/>
                </a:solidFill>
              </a:rPr>
              <a:t>http</a:t>
            </a:r>
            <a:r>
              <a:rPr lang="en-US" sz="2000" b="1" dirty="0" smtClean="0">
                <a:solidFill>
                  <a:srgbClr val="0070C0"/>
                </a:solidFill>
              </a:rPr>
              <a:t>://www.star.nesdis.noaa.gov/icvs</a:t>
            </a:r>
            <a:endParaRPr lang="en-US" sz="2000" b="1" dirty="0">
              <a:solidFill>
                <a:srgbClr val="0070C0"/>
              </a:solidFill>
            </a:endParaRPr>
          </a:p>
        </p:txBody>
      </p:sp>
      <p:sp>
        <p:nvSpPr>
          <p:cNvPr id="5" name="Slide Number Placeholder 3"/>
          <p:cNvSpPr>
            <a:spLocks noGrp="1"/>
          </p:cNvSpPr>
          <p:nvPr>
            <p:ph type="sldNum" sz="quarter" idx="4294967295"/>
          </p:nvPr>
        </p:nvSpPr>
        <p:spPr>
          <a:xfrm>
            <a:off x="8619067" y="6554259"/>
            <a:ext cx="524933" cy="303741"/>
          </a:xfrm>
          <a:prstGeom prst="rect">
            <a:avLst/>
          </a:prstGeom>
        </p:spPr>
        <p:txBody>
          <a:bodyPr/>
          <a:lstStyle/>
          <a:p>
            <a:fld id="{8410F108-B88F-4CCF-9295-7FB8A8E94039}" type="slidenum">
              <a:rPr lang="en-US" sz="1200" smtClean="0">
                <a:solidFill>
                  <a:schemeClr val="tx1"/>
                </a:solidFill>
              </a:rPr>
              <a:pPr/>
              <a:t>5</a:t>
            </a:fld>
            <a:endParaRPr lang="en-US" sz="1200" dirty="0">
              <a:solidFill>
                <a:schemeClr val="tx1"/>
              </a:solidFill>
            </a:endParaRPr>
          </a:p>
        </p:txBody>
      </p:sp>
      <p:pic>
        <p:nvPicPr>
          <p:cNvPr id="6" name="Picture 2"/>
          <p:cNvPicPr>
            <a:picLocks noChangeAspect="1" noChangeArrowheads="1"/>
          </p:cNvPicPr>
          <p:nvPr/>
        </p:nvPicPr>
        <p:blipFill>
          <a:blip r:embed="rId2" cstate="print"/>
          <a:srcRect/>
          <a:stretch>
            <a:fillRect/>
          </a:stretch>
        </p:blipFill>
        <p:spPr bwMode="auto">
          <a:xfrm>
            <a:off x="662482" y="1447800"/>
            <a:ext cx="7666635" cy="5180368"/>
          </a:xfrm>
          <a:prstGeom prst="rect">
            <a:avLst/>
          </a:prstGeom>
          <a:noFill/>
          <a:ln w="9525">
            <a:noFill/>
            <a:miter lim="800000"/>
            <a:headEnd/>
            <a:tailEnd/>
          </a:ln>
        </p:spPr>
      </p:pic>
    </p:spTree>
    <p:extLst>
      <p:ext uri="{BB962C8B-B14F-4D97-AF65-F5344CB8AC3E}">
        <p14:creationId xmlns:p14="http://schemas.microsoft.com/office/powerpoint/2010/main" val="223038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1000" y="152400"/>
            <a:ext cx="8458200" cy="838200"/>
          </a:xfrm>
        </p:spPr>
        <p:txBody>
          <a:bodyPr>
            <a:noAutofit/>
          </a:bodyPr>
          <a:lstStyle/>
          <a:p>
            <a:r>
              <a:rPr lang="en-US" sz="2400" b="1" dirty="0" smtClean="0">
                <a:solidFill>
                  <a:srgbClr val="0000FF"/>
                </a:solidFill>
                <a:latin typeface="Times New Roman" pitchFamily="18" charset="0"/>
                <a:cs typeface="Times New Roman" pitchFamily="18" charset="0"/>
              </a:rPr>
              <a:t>Advanced Technology Microwave Sounder</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(ATMS) TDR/SDR Status </a:t>
            </a:r>
            <a:endParaRPr lang="en-US" sz="2400" b="1" dirty="0">
              <a:solidFill>
                <a:srgbClr val="0000FF"/>
              </a:solidFill>
              <a:latin typeface="Times New Roman" pitchFamily="18" charset="0"/>
              <a:cs typeface="Times New Roman" pitchFamily="18" charset="0"/>
            </a:endParaRPr>
          </a:p>
        </p:txBody>
      </p:sp>
      <p:sp>
        <p:nvSpPr>
          <p:cNvPr id="5" name="Content Placeholder 4"/>
          <p:cNvSpPr>
            <a:spLocks noGrp="1"/>
          </p:cNvSpPr>
          <p:nvPr>
            <p:ph idx="4294967295"/>
          </p:nvPr>
        </p:nvSpPr>
        <p:spPr>
          <a:xfrm>
            <a:off x="457200" y="1524000"/>
            <a:ext cx="8229600" cy="4572000"/>
          </a:xfrm>
          <a:solidFill>
            <a:schemeClr val="bg1"/>
          </a:solidFill>
          <a:ln>
            <a:noFill/>
          </a:ln>
        </p:spPr>
        <p:txBody>
          <a:bodyPr>
            <a:noAutofit/>
          </a:bodyPr>
          <a:lstStyle/>
          <a:p>
            <a:pPr>
              <a:buSzPct val="150000"/>
            </a:pPr>
            <a:r>
              <a:rPr lang="en-US" sz="1800" dirty="0" smtClean="0">
                <a:latin typeface="Times New Roman" pitchFamily="18" charset="0"/>
                <a:cs typeface="Times New Roman" pitchFamily="18" charset="0"/>
              </a:rPr>
              <a:t>TDR/SDR data have reached full validated maturity level</a:t>
            </a:r>
          </a:p>
          <a:p>
            <a:pPr>
              <a:buSzPct val="150000"/>
            </a:pPr>
            <a:r>
              <a:rPr lang="en-US" sz="1800" dirty="0" smtClean="0">
                <a:latin typeface="Times New Roman" pitchFamily="18" charset="0"/>
                <a:cs typeface="Times New Roman" pitchFamily="18" charset="0"/>
              </a:rPr>
              <a:t>ATMS has stable </a:t>
            </a:r>
            <a:r>
              <a:rPr lang="en-US" sz="1800" dirty="0">
                <a:latin typeface="Times New Roman" pitchFamily="18" charset="0"/>
                <a:cs typeface="Times New Roman" pitchFamily="18" charset="0"/>
              </a:rPr>
              <a:t>instrument performance and calibration </a:t>
            </a:r>
            <a:endParaRPr lang="en-US" sz="1800" dirty="0" smtClean="0">
              <a:latin typeface="Times New Roman" pitchFamily="18" charset="0"/>
              <a:cs typeface="Times New Roman" pitchFamily="18" charset="0"/>
            </a:endParaRPr>
          </a:p>
          <a:p>
            <a:pPr>
              <a:buSzPct val="150000"/>
            </a:pPr>
            <a:r>
              <a:rPr lang="en-US" sz="1800" dirty="0" smtClean="0">
                <a:latin typeface="Times New Roman" pitchFamily="18" charset="0"/>
                <a:cs typeface="Times New Roman" pitchFamily="18" charset="0"/>
              </a:rPr>
              <a:t>ATMS </a:t>
            </a:r>
            <a:r>
              <a:rPr lang="en-US" sz="1800" dirty="0">
                <a:latin typeface="Times New Roman" pitchFamily="18" charset="0"/>
                <a:cs typeface="Times New Roman" pitchFamily="18" charset="0"/>
              </a:rPr>
              <a:t>instrument noises (NEDT)  are  characterized and all channels meet or exceed the requirements </a:t>
            </a:r>
            <a:endParaRPr lang="en-US" sz="1800" dirty="0" smtClean="0">
              <a:latin typeface="Times New Roman" pitchFamily="18" charset="0"/>
              <a:cs typeface="Times New Roman" pitchFamily="18" charset="0"/>
            </a:endParaRPr>
          </a:p>
          <a:p>
            <a:pPr>
              <a:buSzPct val="150000"/>
            </a:pPr>
            <a:r>
              <a:rPr lang="en-US" sz="1800" dirty="0" smtClean="0">
                <a:latin typeface="Times New Roman" pitchFamily="18" charset="0"/>
                <a:cs typeface="Times New Roman" pitchFamily="18" charset="0"/>
              </a:rPr>
              <a:t>All </a:t>
            </a:r>
            <a:r>
              <a:rPr lang="en-US" sz="1800" dirty="0">
                <a:latin typeface="Times New Roman" pitchFamily="18" charset="0"/>
                <a:cs typeface="Times New Roman" pitchFamily="18" charset="0"/>
              </a:rPr>
              <a:t>the ATMS channels have noises much lower than </a:t>
            </a:r>
            <a:r>
              <a:rPr lang="en-US" sz="1800" dirty="0" smtClean="0">
                <a:latin typeface="Times New Roman" pitchFamily="18" charset="0"/>
                <a:cs typeface="Times New Roman" pitchFamily="18" charset="0"/>
              </a:rPr>
              <a:t>specification</a:t>
            </a:r>
          </a:p>
          <a:p>
            <a:pPr>
              <a:buSzPct val="150000"/>
            </a:pPr>
            <a:r>
              <a:rPr lang="en-US" sz="1800" dirty="0" smtClean="0">
                <a:latin typeface="Times New Roman" pitchFamily="18" charset="0"/>
                <a:cs typeface="Times New Roman" pitchFamily="18" charset="0"/>
              </a:rPr>
              <a:t>ATMS </a:t>
            </a:r>
            <a:r>
              <a:rPr lang="en-US" sz="1800" dirty="0">
                <a:latin typeface="Times New Roman" pitchFamily="18" charset="0"/>
                <a:cs typeface="Times New Roman" pitchFamily="18" charset="0"/>
              </a:rPr>
              <a:t>processing coefficients table (PCT) are updated with nominal </a:t>
            </a:r>
            <a:r>
              <a:rPr lang="en-US" sz="1800" dirty="0" smtClean="0">
                <a:latin typeface="Times New Roman" pitchFamily="18" charset="0"/>
                <a:cs typeface="Times New Roman" pitchFamily="18" charset="0"/>
              </a:rPr>
              <a:t>values</a:t>
            </a:r>
          </a:p>
          <a:p>
            <a:pPr>
              <a:buSzPct val="150000"/>
            </a:pPr>
            <a:r>
              <a:rPr lang="en-US" sz="1800" dirty="0" smtClean="0">
                <a:latin typeface="Times New Roman" pitchFamily="18" charset="0"/>
                <a:cs typeface="Times New Roman" pitchFamily="18" charset="0"/>
              </a:rPr>
              <a:t>Quality </a:t>
            </a:r>
            <a:r>
              <a:rPr lang="en-US" sz="1800" dirty="0">
                <a:latin typeface="Times New Roman" pitchFamily="18" charset="0"/>
                <a:cs typeface="Times New Roman" pitchFamily="18" charset="0"/>
              </a:rPr>
              <a:t>flags (e.g. spacecraft maneuver and </a:t>
            </a:r>
            <a:r>
              <a:rPr lang="en-US" sz="1800" dirty="0" err="1">
                <a:latin typeface="Times New Roman" pitchFamily="18" charset="0"/>
                <a:cs typeface="Times New Roman" pitchFamily="18" charset="0"/>
              </a:rPr>
              <a:t>scanline</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calibration) </a:t>
            </a:r>
            <a:r>
              <a:rPr lang="en-US" sz="1800" dirty="0">
                <a:latin typeface="Times New Roman" pitchFamily="18" charset="0"/>
                <a:cs typeface="Times New Roman" pitchFamily="18" charset="0"/>
              </a:rPr>
              <a:t>are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updated </a:t>
            </a:r>
            <a:r>
              <a:rPr lang="en-US" sz="1800" dirty="0" smtClean="0">
                <a:latin typeface="Times New Roman" pitchFamily="18" charset="0"/>
                <a:cs typeface="Times New Roman" pitchFamily="18" charset="0"/>
              </a:rPr>
              <a:t> and monitored </a:t>
            </a:r>
            <a:endParaRPr lang="en-US" sz="1800" dirty="0">
              <a:latin typeface="Times New Roman" pitchFamily="18" charset="0"/>
              <a:cs typeface="Times New Roman" pitchFamily="18" charset="0"/>
            </a:endParaRPr>
          </a:p>
          <a:p>
            <a:pPr>
              <a:buSzPct val="150000"/>
            </a:pPr>
            <a:r>
              <a:rPr lang="en-US" sz="1800" dirty="0" err="1" smtClean="0">
                <a:latin typeface="Times New Roman" pitchFamily="18" charset="0"/>
                <a:cs typeface="Times New Roman" pitchFamily="18" charset="0"/>
              </a:rPr>
              <a:t>Geolocation</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errors for all the channels are quantified and  meet specification </a:t>
            </a:r>
            <a:endParaRPr lang="en-US" sz="1800" dirty="0" smtClean="0">
              <a:latin typeface="Times New Roman" pitchFamily="18" charset="0"/>
              <a:cs typeface="Times New Roman" pitchFamily="18" charset="0"/>
            </a:endParaRPr>
          </a:p>
          <a:p>
            <a:pPr>
              <a:buSzPct val="150000"/>
            </a:pPr>
            <a:r>
              <a:rPr lang="en-US" sz="1800" dirty="0" smtClean="0">
                <a:latin typeface="Times New Roman" pitchFamily="18" charset="0"/>
                <a:cs typeface="Times New Roman" pitchFamily="18" charset="0"/>
              </a:rPr>
              <a:t>Instrument </a:t>
            </a:r>
            <a:r>
              <a:rPr lang="en-US" sz="1800" dirty="0">
                <a:latin typeface="Times New Roman" pitchFamily="18" charset="0"/>
                <a:cs typeface="Times New Roman" pitchFamily="18" charset="0"/>
              </a:rPr>
              <a:t>performance and SDR uncertainties are well characterized and documented (e.g. ATBD, peer-reviewed publications, user’s guide, error budget </a:t>
            </a:r>
            <a:r>
              <a:rPr lang="en-US" sz="1800" dirty="0" smtClean="0">
                <a:latin typeface="Times New Roman" pitchFamily="18" charset="0"/>
                <a:cs typeface="Times New Roman" pitchFamily="18" charset="0"/>
              </a:rPr>
              <a:t>analysis)</a:t>
            </a:r>
          </a:p>
          <a:p>
            <a:pPr>
              <a:buSzPct val="150000"/>
            </a:pPr>
            <a:r>
              <a:rPr lang="en-US" sz="1800" dirty="0" smtClean="0">
                <a:latin typeface="Times New Roman" pitchFamily="18" charset="0"/>
                <a:cs typeface="Times New Roman" pitchFamily="18" charset="0"/>
              </a:rPr>
              <a:t>Both </a:t>
            </a:r>
            <a:r>
              <a:rPr lang="en-US" sz="1800" dirty="0">
                <a:latin typeface="Times New Roman" pitchFamily="18" charset="0"/>
                <a:cs typeface="Times New Roman" pitchFamily="18" charset="0"/>
              </a:rPr>
              <a:t>TDR and SDR products are used in NOAA </a:t>
            </a:r>
            <a:r>
              <a:rPr lang="en-US" sz="1800" dirty="0" smtClean="0">
                <a:latin typeface="Times New Roman" pitchFamily="18" charset="0"/>
                <a:cs typeface="Times New Roman" pitchFamily="18" charset="0"/>
              </a:rPr>
              <a:t>operations </a:t>
            </a:r>
          </a:p>
          <a:p>
            <a:pPr>
              <a:buSzPct val="150000"/>
            </a:pPr>
            <a:r>
              <a:rPr lang="en-US" sz="1800" dirty="0" smtClean="0">
                <a:latin typeface="Times New Roman" pitchFamily="18" charset="0"/>
                <a:cs typeface="Times New Roman" pitchFamily="18" charset="0"/>
              </a:rPr>
              <a:t>Innovated sciences have been used for instrument calibration </a:t>
            </a:r>
            <a:endParaRPr lang="en-US" sz="1800" dirty="0">
              <a:latin typeface="Times New Roman" pitchFamily="18" charset="0"/>
              <a:cs typeface="Times New Roman" pitchFamily="18" charset="0"/>
            </a:endParaRPr>
          </a:p>
        </p:txBody>
      </p:sp>
      <p:sp>
        <p:nvSpPr>
          <p:cNvPr id="6" name="Slide Number Placeholder 3"/>
          <p:cNvSpPr>
            <a:spLocks noGrp="1"/>
          </p:cNvSpPr>
          <p:nvPr>
            <p:ph type="sldNum" sz="quarter" idx="4294967295"/>
          </p:nvPr>
        </p:nvSpPr>
        <p:spPr>
          <a:xfrm>
            <a:off x="8619067" y="6554259"/>
            <a:ext cx="524933" cy="303741"/>
          </a:xfrm>
          <a:prstGeom prst="rect">
            <a:avLst/>
          </a:prstGeom>
        </p:spPr>
        <p:txBody>
          <a:bodyPr/>
          <a:lstStyle/>
          <a:p>
            <a:fld id="{8410F108-B88F-4CCF-9295-7FB8A8E94039}" type="slidenum">
              <a:rPr lang="en-US" sz="1200" smtClean="0">
                <a:solidFill>
                  <a:schemeClr val="tx1"/>
                </a:solidFill>
              </a:rPr>
              <a:pPr/>
              <a:t>6</a:t>
            </a:fld>
            <a:endParaRPr lang="en-US" sz="1200" dirty="0">
              <a:solidFill>
                <a:schemeClr val="tx1"/>
              </a:solidFill>
            </a:endParaRPr>
          </a:p>
        </p:txBody>
      </p:sp>
    </p:spTree>
    <p:extLst>
      <p:ext uri="{BB962C8B-B14F-4D97-AF65-F5344CB8AC3E}">
        <p14:creationId xmlns:p14="http://schemas.microsoft.com/office/powerpoint/2010/main" val="36005670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p:cNvSpPr>
            <a:spLocks noGrp="1"/>
          </p:cNvSpPr>
          <p:nvPr>
            <p:ph type="title" idx="4294967295"/>
          </p:nvPr>
        </p:nvSpPr>
        <p:spPr>
          <a:xfrm>
            <a:off x="445902" y="192310"/>
            <a:ext cx="8534400" cy="762000"/>
          </a:xfrm>
        </p:spPr>
        <p:txBody>
          <a:bodyPr>
            <a:noAutofit/>
          </a:bodyPr>
          <a:lstStyle/>
          <a:p>
            <a:pPr eaLnBrk="1" hangingPunct="1"/>
            <a:r>
              <a:rPr lang="en-US" sz="2800" b="1" dirty="0" smtClean="0">
                <a:solidFill>
                  <a:srgbClr val="0000FF"/>
                </a:solidFill>
                <a:latin typeface="Times New Roman"/>
                <a:cs typeface="Times New Roman"/>
              </a:rPr>
              <a:t>ATMS </a:t>
            </a:r>
            <a:r>
              <a:rPr lang="en-US" sz="2800" dirty="0" smtClean="0">
                <a:solidFill>
                  <a:srgbClr val="0000FF"/>
                </a:solidFill>
                <a:latin typeface="Times New Roman"/>
                <a:cs typeface="Times New Roman"/>
              </a:rPr>
              <a:t>Noise Equivalent Temperature (NEDT)</a:t>
            </a:r>
            <a:endParaRPr lang="en-US" sz="2800" b="1" dirty="0" smtClean="0">
              <a:solidFill>
                <a:srgbClr val="0000FF"/>
              </a:solidFill>
              <a:latin typeface="Times New Roman"/>
              <a:cs typeface="Times New Roman"/>
            </a:endParaRPr>
          </a:p>
        </p:txBody>
      </p:sp>
      <p:pic>
        <p:nvPicPr>
          <p:cNvPr id="9" name="Picture 8"/>
          <p:cNvPicPr/>
          <p:nvPr/>
        </p:nvPicPr>
        <p:blipFill>
          <a:blip r:embed="rId2" cstate="print"/>
          <a:srcRect/>
          <a:stretch>
            <a:fillRect/>
          </a:stretch>
        </p:blipFill>
        <p:spPr bwMode="auto">
          <a:xfrm>
            <a:off x="323197" y="1610882"/>
            <a:ext cx="4076194" cy="2473962"/>
          </a:xfrm>
          <a:prstGeom prst="rect">
            <a:avLst/>
          </a:prstGeom>
          <a:noFill/>
          <a:ln w="9525">
            <a:noFill/>
            <a:miter lim="800000"/>
            <a:headEnd/>
            <a:tailEnd/>
          </a:ln>
        </p:spPr>
      </p:pic>
      <p:sp>
        <p:nvSpPr>
          <p:cNvPr id="6" name="Text Box 128"/>
          <p:cNvSpPr txBox="1">
            <a:spLocks noChangeArrowheads="1"/>
          </p:cNvSpPr>
          <p:nvPr/>
        </p:nvSpPr>
        <p:spPr bwMode="auto">
          <a:xfrm>
            <a:off x="1706039" y="4185917"/>
            <a:ext cx="174734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400" b="1" dirty="0">
                <a:solidFill>
                  <a:prstClr val="black"/>
                </a:solidFill>
                <a:latin typeface="Times New Roman"/>
                <a:ea typeface="ÇlÇr ñæí©" charset="0"/>
              </a:rPr>
              <a:t>Channel Number</a:t>
            </a:r>
            <a:endParaRPr lang="en-US" sz="1400" b="1" dirty="0">
              <a:solidFill>
                <a:prstClr val="black"/>
              </a:solidFill>
              <a:latin typeface="Times New Roman"/>
            </a:endParaRPr>
          </a:p>
        </p:txBody>
      </p:sp>
      <p:sp>
        <p:nvSpPr>
          <p:cNvPr id="10" name="Text Box 129"/>
          <p:cNvSpPr txBox="1">
            <a:spLocks noChangeArrowheads="1"/>
          </p:cNvSpPr>
          <p:nvPr/>
        </p:nvSpPr>
        <p:spPr bwMode="auto">
          <a:xfrm rot="16200000">
            <a:off x="-975114" y="2656897"/>
            <a:ext cx="2431192" cy="43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400" b="1" dirty="0" smtClean="0">
                <a:solidFill>
                  <a:prstClr val="black"/>
                </a:solidFill>
                <a:latin typeface="Times New Roman"/>
                <a:ea typeface="ÇlÇr ñæí©" charset="0"/>
              </a:rPr>
              <a:t>Standard/Allan </a:t>
            </a:r>
            <a:r>
              <a:rPr lang="en-US" sz="1400" b="1" dirty="0">
                <a:solidFill>
                  <a:prstClr val="black"/>
                </a:solidFill>
                <a:latin typeface="Times New Roman"/>
                <a:ea typeface="ÇlÇr ñæí©" charset="0"/>
              </a:rPr>
              <a:t>Deviation (K)</a:t>
            </a:r>
            <a:endParaRPr lang="en-US" sz="1400" b="1" dirty="0">
              <a:solidFill>
                <a:prstClr val="black"/>
              </a:solidFill>
              <a:latin typeface="Times New Roman"/>
            </a:endParaRPr>
          </a:p>
        </p:txBody>
      </p:sp>
      <p:sp>
        <p:nvSpPr>
          <p:cNvPr id="11" name="TextBox 10"/>
          <p:cNvSpPr txBox="1"/>
          <p:nvPr/>
        </p:nvSpPr>
        <p:spPr>
          <a:xfrm flipH="1">
            <a:off x="197776" y="4765334"/>
            <a:ext cx="4343280" cy="1754326"/>
          </a:xfrm>
          <a:prstGeom prst="rect">
            <a:avLst/>
          </a:prstGeom>
          <a:solidFill>
            <a:srgbClr val="008000"/>
          </a:solidFill>
          <a:ln>
            <a:solidFill>
              <a:srgbClr val="005DAA"/>
            </a:solidFill>
          </a:ln>
        </p:spPr>
        <p:txBody>
          <a:bodyPr wrap="square" rtlCol="0">
            <a:spAutoFit/>
          </a:bodyPr>
          <a:lstStyle/>
          <a:p>
            <a:pPr defTabSz="457200" fontAlgn="auto">
              <a:spcBef>
                <a:spcPts val="0"/>
              </a:spcBef>
              <a:spcAft>
                <a:spcPts val="0"/>
              </a:spcAft>
            </a:pPr>
            <a:r>
              <a:rPr lang="en-US" b="1" i="1" dirty="0" smtClean="0">
                <a:solidFill>
                  <a:prstClr val="black"/>
                </a:solidFill>
                <a:latin typeface="Times New Roman"/>
                <a:ea typeface="宋体"/>
              </a:rPr>
              <a:t>ATMS  </a:t>
            </a:r>
            <a:r>
              <a:rPr lang="en-US" b="1" i="1" dirty="0">
                <a:solidFill>
                  <a:prstClr val="black"/>
                </a:solidFill>
                <a:latin typeface="Times New Roman"/>
                <a:ea typeface="宋体"/>
              </a:rPr>
              <a:t>standard deviation </a:t>
            </a:r>
            <a:r>
              <a:rPr lang="en-US" b="1" i="1" dirty="0" smtClean="0">
                <a:solidFill>
                  <a:prstClr val="black"/>
                </a:solidFill>
                <a:latin typeface="Times New Roman"/>
                <a:ea typeface="宋体"/>
              </a:rPr>
              <a:t>(blue) and Allan deviation (red) </a:t>
            </a:r>
            <a:r>
              <a:rPr lang="en-US" b="1" i="1" dirty="0">
                <a:solidFill>
                  <a:prstClr val="black"/>
                </a:solidFill>
                <a:latin typeface="Times New Roman"/>
                <a:ea typeface="宋体"/>
              </a:rPr>
              <a:t>with channel number. The sample size (N) is 150 and the averaging factor (m) for the warm counts is 17. </a:t>
            </a:r>
            <a:r>
              <a:rPr lang="en-US" b="1" i="1" dirty="0" smtClean="0">
                <a:solidFill>
                  <a:prstClr val="black"/>
                </a:solidFill>
                <a:latin typeface="Times New Roman"/>
                <a:ea typeface="宋体"/>
              </a:rPr>
              <a:t> The standard deviation is much higher than Allan deviation. </a:t>
            </a:r>
            <a:endParaRPr lang="en-US" b="1" i="1" dirty="0">
              <a:solidFill>
                <a:prstClr val="black"/>
              </a:solidFill>
              <a:latin typeface="Times New Roman"/>
              <a:ea typeface="宋体"/>
            </a:endParaRPr>
          </a:p>
        </p:txBody>
      </p:sp>
      <p:sp>
        <p:nvSpPr>
          <p:cNvPr id="14" name="Text Box 2"/>
          <p:cNvSpPr txBox="1">
            <a:spLocks noChangeArrowheads="1"/>
          </p:cNvSpPr>
          <p:nvPr/>
        </p:nvSpPr>
        <p:spPr bwMode="auto">
          <a:xfrm>
            <a:off x="6454817" y="4301369"/>
            <a:ext cx="1743075" cy="23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altLang="zh-CN" sz="1400" b="1" dirty="0" smtClean="0">
                <a:solidFill>
                  <a:prstClr val="black"/>
                </a:solidFill>
                <a:cs typeface="Times New Roman" pitchFamily="18" charset="0"/>
              </a:rPr>
              <a:t>Channel Number</a:t>
            </a:r>
            <a:endParaRPr lang="en-US" sz="1400" b="1" dirty="0" smtClean="0">
              <a:solidFill>
                <a:prstClr val="black"/>
              </a:solidFill>
              <a:cs typeface="Times New Roman" pitchFamily="18" charset="0"/>
            </a:endParaRPr>
          </a:p>
        </p:txBody>
      </p:sp>
      <p:sp>
        <p:nvSpPr>
          <p:cNvPr id="16" name="TextBox 15"/>
          <p:cNvSpPr txBox="1"/>
          <p:nvPr/>
        </p:nvSpPr>
        <p:spPr>
          <a:xfrm>
            <a:off x="4899536" y="4765334"/>
            <a:ext cx="4244464" cy="1477328"/>
          </a:xfrm>
          <a:prstGeom prst="rect">
            <a:avLst/>
          </a:prstGeom>
          <a:solidFill>
            <a:srgbClr val="3366FF"/>
          </a:solidFill>
        </p:spPr>
        <p:txBody>
          <a:bodyPr wrap="square" rtlCol="0">
            <a:spAutoFit/>
          </a:bodyPr>
          <a:lstStyle/>
          <a:p>
            <a:r>
              <a:rPr lang="en-US" b="1" i="1" dirty="0" smtClean="0">
                <a:solidFill>
                  <a:prstClr val="black"/>
                </a:solidFill>
                <a:latin typeface="Times New Roman"/>
              </a:rPr>
              <a:t>On-orbit ATMS  noise from the standard deviation is lower than specification but is higher than AMSU/MHS.   ATMS resample algorithm can further reduce the noise comparable to AMSU/MHS</a:t>
            </a:r>
            <a:endParaRPr lang="en-US" b="1" i="1" dirty="0">
              <a:solidFill>
                <a:prstClr val="black"/>
              </a:solidFill>
              <a:latin typeface="Times New Roman"/>
            </a:endParaRPr>
          </a:p>
        </p:txBody>
      </p:sp>
      <p:pic>
        <p:nvPicPr>
          <p:cNvPr id="12" name="Picture 11" descr="On-orbit-ATMS-noise.png"/>
          <p:cNvPicPr>
            <a:picLocks noChangeAspect="1"/>
          </p:cNvPicPr>
          <p:nvPr/>
        </p:nvPicPr>
        <p:blipFill>
          <a:blip r:embed="rId3" cstate="print"/>
          <a:stretch>
            <a:fillRect/>
          </a:stretch>
        </p:blipFill>
        <p:spPr>
          <a:xfrm>
            <a:off x="4541056" y="1610882"/>
            <a:ext cx="4602944" cy="2433106"/>
          </a:xfrm>
          <a:prstGeom prst="rect">
            <a:avLst/>
          </a:prstGeom>
        </p:spPr>
      </p:pic>
    </p:spTree>
    <p:extLst>
      <p:ext uri="{BB962C8B-B14F-4D97-AF65-F5344CB8AC3E}">
        <p14:creationId xmlns:p14="http://schemas.microsoft.com/office/powerpoint/2010/main" val="136833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27468" y="105360"/>
            <a:ext cx="7958138" cy="685800"/>
          </a:xfrm>
        </p:spPr>
        <p:txBody>
          <a:bodyPr>
            <a:normAutofit fontScale="90000"/>
          </a:bodyPr>
          <a:lstStyle/>
          <a:p>
            <a:r>
              <a:rPr lang="en-US" altLang="zh-CN" sz="2800" b="1" dirty="0" smtClean="0">
                <a:solidFill>
                  <a:srgbClr val="0000FF"/>
                </a:solidFill>
                <a:latin typeface="Times New Roman"/>
                <a:ea typeface="宋体" pitchFamily="2" charset="-122"/>
                <a:cs typeface="Times New Roman"/>
              </a:rPr>
              <a:t>Stable ATMS  Bias between </a:t>
            </a:r>
            <a:r>
              <a:rPr lang="en-US" altLang="zh-CN" sz="2800" b="1" dirty="0" err="1" smtClean="0">
                <a:solidFill>
                  <a:srgbClr val="0000FF"/>
                </a:solidFill>
                <a:latin typeface="Times New Roman"/>
                <a:ea typeface="宋体" pitchFamily="2" charset="-122"/>
                <a:cs typeface="Times New Roman"/>
              </a:rPr>
              <a:t>Obs</a:t>
            </a:r>
            <a:r>
              <a:rPr lang="en-US" altLang="zh-CN" sz="2800" b="1" dirty="0" smtClean="0">
                <a:solidFill>
                  <a:srgbClr val="0000FF"/>
                </a:solidFill>
                <a:latin typeface="Times New Roman"/>
                <a:ea typeface="宋体" pitchFamily="2" charset="-122"/>
                <a:cs typeface="Times New Roman"/>
              </a:rPr>
              <a:t> </a:t>
            </a:r>
            <a:r>
              <a:rPr lang="en-US" altLang="zh-CN" sz="2800" b="1" dirty="0">
                <a:solidFill>
                  <a:srgbClr val="0000FF"/>
                </a:solidFill>
                <a:latin typeface="Times New Roman"/>
                <a:ea typeface="宋体" pitchFamily="2" charset="-122"/>
                <a:cs typeface="Times New Roman"/>
              </a:rPr>
              <a:t> </a:t>
            </a:r>
            <a:r>
              <a:rPr lang="en-US" altLang="zh-CN" sz="2800" b="1" dirty="0" smtClean="0">
                <a:solidFill>
                  <a:srgbClr val="0000FF"/>
                </a:solidFill>
                <a:latin typeface="Times New Roman"/>
                <a:ea typeface="宋体" pitchFamily="2" charset="-122"/>
                <a:cs typeface="Times New Roman"/>
              </a:rPr>
              <a:t>and  </a:t>
            </a:r>
            <a:r>
              <a:rPr lang="en-US" altLang="zh-CN" sz="2800" b="1" dirty="0" err="1" smtClean="0">
                <a:solidFill>
                  <a:srgbClr val="0000FF"/>
                </a:solidFill>
                <a:latin typeface="Times New Roman"/>
                <a:ea typeface="宋体" pitchFamily="2" charset="-122"/>
                <a:cs typeface="Times New Roman"/>
              </a:rPr>
              <a:t>Sim</a:t>
            </a:r>
            <a:r>
              <a:rPr lang="en-US" altLang="zh-CN" sz="2800" b="1" dirty="0" smtClean="0">
                <a:solidFill>
                  <a:srgbClr val="0000FF"/>
                </a:solidFill>
                <a:latin typeface="Times New Roman"/>
                <a:ea typeface="宋体" pitchFamily="2" charset="-122"/>
                <a:cs typeface="Times New Roman"/>
              </a:rPr>
              <a:t> (COSMIC)</a:t>
            </a:r>
            <a:endParaRPr lang="en-US" altLang="zh-CN" sz="2800" b="1" dirty="0">
              <a:solidFill>
                <a:srgbClr val="0000FF"/>
              </a:solidFill>
              <a:latin typeface="Times New Roman"/>
              <a:ea typeface="宋体" pitchFamily="2" charset="-122"/>
              <a:cs typeface="Times New Roman"/>
            </a:endParaRPr>
          </a:p>
        </p:txBody>
      </p:sp>
      <p:sp>
        <p:nvSpPr>
          <p:cNvPr id="9" name="Slide Number Placeholder 5"/>
          <p:cNvSpPr>
            <a:spLocks noGrp="1"/>
          </p:cNvSpPr>
          <p:nvPr>
            <p:ph type="sldNum" sz="quarter" idx="12"/>
          </p:nvPr>
        </p:nvSpPr>
        <p:spPr>
          <a:xfrm>
            <a:off x="6934200" y="6534150"/>
            <a:ext cx="2133600" cy="365125"/>
          </a:xfrm>
        </p:spPr>
        <p:txBody>
          <a:bodyPr/>
          <a:lstStyle/>
          <a:p>
            <a:fld id="{96E36F11-A39A-294D-A59D-6180D50ED29D}" type="slidenum">
              <a:rPr lang="en-US" smtClean="0">
                <a:solidFill>
                  <a:prstClr val="black">
                    <a:tint val="75000"/>
                  </a:prstClr>
                </a:solidFill>
              </a:rPr>
              <a:pPr/>
              <a:t>8</a:t>
            </a:fld>
            <a:endParaRPr lang="en-US" dirty="0">
              <a:solidFill>
                <a:prstClr val="black">
                  <a:tint val="75000"/>
                </a:prstClr>
              </a:solidFill>
            </a:endParaRPr>
          </a:p>
        </p:txBody>
      </p:sp>
      <p:pic>
        <p:nvPicPr>
          <p:cNvPr id="10" name="Picture 9" descr="series-DBT-ch06.png"/>
          <p:cNvPicPr/>
          <p:nvPr/>
        </p:nvPicPr>
        <p:blipFill>
          <a:blip r:embed="rId3" cstate="print"/>
          <a:stretch>
            <a:fillRect/>
          </a:stretch>
        </p:blipFill>
        <p:spPr>
          <a:xfrm>
            <a:off x="227012" y="946150"/>
            <a:ext cx="8840787" cy="1822450"/>
          </a:xfrm>
          <a:prstGeom prst="rect">
            <a:avLst/>
          </a:prstGeom>
        </p:spPr>
      </p:pic>
      <p:pic>
        <p:nvPicPr>
          <p:cNvPr id="11" name="Picture 10" descr="series-DBT-ch08.png"/>
          <p:cNvPicPr/>
          <p:nvPr/>
        </p:nvPicPr>
        <p:blipFill>
          <a:blip r:embed="rId4" cstate="print"/>
          <a:stretch>
            <a:fillRect/>
          </a:stretch>
        </p:blipFill>
        <p:spPr>
          <a:xfrm>
            <a:off x="227013" y="2705100"/>
            <a:ext cx="8840787" cy="1955800"/>
          </a:xfrm>
          <a:prstGeom prst="rect">
            <a:avLst/>
          </a:prstGeom>
        </p:spPr>
      </p:pic>
      <p:pic>
        <p:nvPicPr>
          <p:cNvPr id="12" name="Picture 11" descr="series-DBT-ch11.png"/>
          <p:cNvPicPr/>
          <p:nvPr/>
        </p:nvPicPr>
        <p:blipFill>
          <a:blip r:embed="rId5" cstate="print"/>
          <a:stretch>
            <a:fillRect/>
          </a:stretch>
        </p:blipFill>
        <p:spPr>
          <a:xfrm>
            <a:off x="239712" y="4565650"/>
            <a:ext cx="8828088" cy="2019300"/>
          </a:xfrm>
          <a:prstGeom prst="rect">
            <a:avLst/>
          </a:prstGeom>
        </p:spPr>
      </p:pic>
    </p:spTree>
    <p:extLst>
      <p:ext uri="{BB962C8B-B14F-4D97-AF65-F5344CB8AC3E}">
        <p14:creationId xmlns:p14="http://schemas.microsoft.com/office/powerpoint/2010/main" val="3883510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1000" y="152400"/>
            <a:ext cx="8458200" cy="838200"/>
          </a:xfrm>
        </p:spPr>
        <p:txBody>
          <a:bodyPr>
            <a:noAutofit/>
          </a:bodyPr>
          <a:lstStyle/>
          <a:p>
            <a:r>
              <a:rPr lang="en-US" sz="2800" dirty="0" smtClean="0">
                <a:solidFill>
                  <a:srgbClr val="0000FF"/>
                </a:solidFill>
                <a:latin typeface="Times New Roman" pitchFamily="18" charset="0"/>
                <a:cs typeface="Times New Roman" pitchFamily="18" charset="0"/>
              </a:rPr>
              <a:t>Cross-Track Infrared Sounder </a:t>
            </a:r>
            <a:br>
              <a:rPr lang="en-US" sz="2800" dirty="0" smtClean="0">
                <a:solidFill>
                  <a:srgbClr val="0000FF"/>
                </a:solidFill>
                <a:latin typeface="Times New Roman" pitchFamily="18" charset="0"/>
                <a:cs typeface="Times New Roman" pitchFamily="18" charset="0"/>
              </a:rPr>
            </a:br>
            <a:r>
              <a:rPr lang="en-US" sz="2800" dirty="0" smtClean="0">
                <a:solidFill>
                  <a:srgbClr val="0000FF"/>
                </a:solidFill>
                <a:latin typeface="Times New Roman" pitchFamily="18" charset="0"/>
                <a:cs typeface="Times New Roman" pitchFamily="18" charset="0"/>
              </a:rPr>
              <a:t>(CRIS) SDR Status</a:t>
            </a:r>
            <a:endParaRPr lang="en-US" sz="2800" b="1" dirty="0">
              <a:solidFill>
                <a:srgbClr val="0000FF"/>
              </a:solidFill>
              <a:latin typeface="Times New Roman" pitchFamily="18" charset="0"/>
              <a:cs typeface="Times New Roman" pitchFamily="18" charset="0"/>
            </a:endParaRPr>
          </a:p>
        </p:txBody>
      </p:sp>
      <p:sp>
        <p:nvSpPr>
          <p:cNvPr id="5" name="Content Placeholder 4"/>
          <p:cNvSpPr>
            <a:spLocks noGrp="1"/>
          </p:cNvSpPr>
          <p:nvPr>
            <p:ph idx="4294967295"/>
          </p:nvPr>
        </p:nvSpPr>
        <p:spPr>
          <a:xfrm>
            <a:off x="152400" y="1447800"/>
            <a:ext cx="8991600" cy="4876800"/>
          </a:xfrm>
          <a:solidFill>
            <a:schemeClr val="bg1"/>
          </a:solidFill>
          <a:ln>
            <a:noFill/>
          </a:ln>
        </p:spPr>
        <p:txBody>
          <a:bodyPr>
            <a:noAutofit/>
          </a:bodyPr>
          <a:lstStyle/>
          <a:p>
            <a:pPr>
              <a:buSzPct val="150000"/>
            </a:pPr>
            <a:r>
              <a:rPr lang="en-US" sz="1800" dirty="0" smtClean="0">
                <a:latin typeface="Times New Roman" pitchFamily="18" charset="0"/>
                <a:cs typeface="Times New Roman" pitchFamily="18" charset="0"/>
              </a:rPr>
              <a:t>CRIS SDR data have reached full validated maturity level </a:t>
            </a:r>
          </a:p>
          <a:p>
            <a:pPr>
              <a:buSzPct val="150000"/>
            </a:pPr>
            <a:r>
              <a:rPr lang="en-US" sz="1800" dirty="0" smtClean="0">
                <a:latin typeface="Times New Roman" pitchFamily="18" charset="0"/>
                <a:cs typeface="Times New Roman" pitchFamily="18" charset="0"/>
              </a:rPr>
              <a:t>On-orbit instrument performance is stable and well within specification</a:t>
            </a:r>
          </a:p>
          <a:p>
            <a:pPr>
              <a:buSzPct val="150000"/>
            </a:pPr>
            <a:r>
              <a:rPr lang="en-US" sz="1800" dirty="0" smtClean="0">
                <a:latin typeface="Times New Roman" pitchFamily="18" charset="0"/>
                <a:cs typeface="Times New Roman" pitchFamily="18" charset="0"/>
              </a:rPr>
              <a:t>SDR uncertainties meet requirements, with </a:t>
            </a:r>
            <a:r>
              <a:rPr lang="en-US" sz="1800" dirty="0" err="1" smtClean="0">
                <a:latin typeface="Times New Roman" pitchFamily="18" charset="0"/>
                <a:cs typeface="Times New Roman" pitchFamily="18" charset="0"/>
              </a:rPr>
              <a:t>NEdN</a:t>
            </a:r>
            <a:r>
              <a:rPr lang="en-US" sz="1800" dirty="0" smtClean="0">
                <a:latin typeface="Times New Roman" pitchFamily="18" charset="0"/>
                <a:cs typeface="Times New Roman" pitchFamily="18" charset="0"/>
              </a:rPr>
              <a:t> and uncertainties of radiometric and spectral calibration well below specifications </a:t>
            </a:r>
          </a:p>
          <a:p>
            <a:pPr>
              <a:buSzPct val="150000"/>
            </a:pPr>
            <a:r>
              <a:rPr lang="en-US" sz="1800" dirty="0" smtClean="0">
                <a:latin typeface="Times New Roman" pitchFamily="18" charset="0"/>
                <a:cs typeface="Times New Roman" pitchFamily="18" charset="0"/>
              </a:rPr>
              <a:t>Spectral uncertainty: &lt; 3 ppm, well below specification</a:t>
            </a:r>
          </a:p>
          <a:p>
            <a:pPr>
              <a:buSzPct val="150000"/>
            </a:pPr>
            <a:r>
              <a:rPr lang="en-US" sz="1800" dirty="0" smtClean="0">
                <a:latin typeface="Times New Roman" pitchFamily="18" charset="0"/>
                <a:cs typeface="Times New Roman" pitchFamily="18" charset="0"/>
              </a:rPr>
              <a:t>Radiometric uncertainty: ~0.1K, well below specification</a:t>
            </a:r>
          </a:p>
          <a:p>
            <a:pPr>
              <a:buSzPct val="150000"/>
            </a:pPr>
            <a:r>
              <a:rPr lang="en-US" sz="1800" dirty="0" err="1" smtClean="0">
                <a:latin typeface="Times New Roman" pitchFamily="18" charset="0"/>
                <a:cs typeface="Times New Roman" pitchFamily="18" charset="0"/>
              </a:rPr>
              <a:t>Geolocation</a:t>
            </a:r>
            <a:r>
              <a:rPr lang="en-US" sz="1800" dirty="0" smtClean="0">
                <a:latin typeface="Times New Roman" pitchFamily="18" charset="0"/>
                <a:cs typeface="Times New Roman" pitchFamily="18" charset="0"/>
              </a:rPr>
              <a:t> error: &lt; 1.2 km below specification</a:t>
            </a:r>
          </a:p>
          <a:p>
            <a:pPr>
              <a:buSzPct val="150000"/>
            </a:pPr>
            <a:r>
              <a:rPr lang="en-US" sz="1800" dirty="0" smtClean="0">
                <a:latin typeface="Times New Roman" pitchFamily="18" charset="0"/>
                <a:cs typeface="Times New Roman" pitchFamily="18" charset="0"/>
              </a:rPr>
              <a:t>ILS and NL correction algorithms/code and coefficients are improved and adjusted </a:t>
            </a:r>
          </a:p>
          <a:p>
            <a:pPr>
              <a:buSzPct val="150000"/>
            </a:pPr>
            <a:r>
              <a:rPr lang="en-US" sz="1800" dirty="0" smtClean="0">
                <a:latin typeface="Times New Roman" pitchFamily="18" charset="0"/>
                <a:cs typeface="Times New Roman" pitchFamily="18" charset="0"/>
              </a:rPr>
              <a:t>All the important SDR quality flags are functioning as expected</a:t>
            </a:r>
          </a:p>
          <a:p>
            <a:pPr>
              <a:buSzPct val="150000"/>
            </a:pPr>
            <a:r>
              <a:rPr lang="en-US" sz="1800" dirty="0" smtClean="0">
                <a:latin typeface="Times New Roman" pitchFamily="18" charset="0"/>
                <a:cs typeface="Times New Roman" pitchFamily="18" charset="0"/>
              </a:rPr>
              <a:t>99.98% of the SDR data are in good quality</a:t>
            </a:r>
          </a:p>
          <a:p>
            <a:pPr>
              <a:buSzPct val="150000"/>
            </a:pPr>
            <a:r>
              <a:rPr lang="en-US" sz="1800" dirty="0" smtClean="0">
                <a:latin typeface="Times New Roman" pitchFamily="18" charset="0"/>
                <a:cs typeface="Times New Roman" pitchFamily="18" charset="0"/>
              </a:rPr>
              <a:t>IDPS capability to process full resolution RDRs is implemented and tested </a:t>
            </a:r>
          </a:p>
          <a:p>
            <a:pPr>
              <a:buSzPct val="150000"/>
            </a:pPr>
            <a:r>
              <a:rPr lang="en-US" sz="1800" dirty="0" smtClean="0">
                <a:latin typeface="Times New Roman" pitchFamily="18" charset="0"/>
                <a:cs typeface="Times New Roman" pitchFamily="18" charset="0"/>
              </a:rPr>
              <a:t>Instrument performance and SDR uncertainties are well characterized and documented (e.g. ATBD, peer-reviewed publications, user’s guide, error budget analysis)</a:t>
            </a:r>
          </a:p>
          <a:p>
            <a:pPr>
              <a:buSzPct val="150000"/>
            </a:pPr>
            <a:r>
              <a:rPr lang="en-US" sz="1800" dirty="0" err="1" smtClean="0">
                <a:latin typeface="Times New Roman" pitchFamily="18" charset="0"/>
                <a:cs typeface="Times New Roman" pitchFamily="18" charset="0"/>
              </a:rPr>
              <a:t>CrIS</a:t>
            </a:r>
            <a:r>
              <a:rPr lang="en-US" sz="1800" dirty="0" smtClean="0">
                <a:latin typeface="Times New Roman" pitchFamily="18" charset="0"/>
                <a:cs typeface="Times New Roman" pitchFamily="18" charset="0"/>
              </a:rPr>
              <a:t> SDR team developed innovative  algorithms for </a:t>
            </a:r>
            <a:r>
              <a:rPr lang="en-US" sz="1800" b="1" dirty="0" smtClean="0">
                <a:latin typeface="Times New Roman" pitchFamily="18" charset="0"/>
                <a:cs typeface="Times New Roman" pitchFamily="18" charset="0"/>
              </a:rPr>
              <a:t>full resolution SDR processing  </a:t>
            </a:r>
          </a:p>
          <a:p>
            <a:pPr>
              <a:buSzPct val="150000"/>
            </a:pPr>
            <a:endParaRPr lang="en-US" sz="1800" dirty="0">
              <a:latin typeface="Times New Roman" pitchFamily="18" charset="0"/>
              <a:cs typeface="Times New Roman" pitchFamily="18" charset="0"/>
            </a:endParaRPr>
          </a:p>
        </p:txBody>
      </p:sp>
      <p:sp>
        <p:nvSpPr>
          <p:cNvPr id="6" name="Slide Number Placeholder 3"/>
          <p:cNvSpPr>
            <a:spLocks noGrp="1"/>
          </p:cNvSpPr>
          <p:nvPr>
            <p:ph type="sldNum" sz="quarter" idx="4294967295"/>
          </p:nvPr>
        </p:nvSpPr>
        <p:spPr>
          <a:xfrm>
            <a:off x="8619067" y="6554259"/>
            <a:ext cx="524933" cy="303741"/>
          </a:xfrm>
          <a:prstGeom prst="rect">
            <a:avLst/>
          </a:prstGeom>
        </p:spPr>
        <p:txBody>
          <a:bodyPr/>
          <a:lstStyle/>
          <a:p>
            <a:fld id="{8410F108-B88F-4CCF-9295-7FB8A8E9403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768968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2176</TotalTime>
  <Words>3416</Words>
  <Application>Microsoft Office PowerPoint</Application>
  <PresentationFormat>On-screen Show (4:3)</PresentationFormat>
  <Paragraphs>809</Paragraphs>
  <Slides>32</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ＭＳ Ｐゴシック</vt:lpstr>
      <vt:lpstr>宋体</vt:lpstr>
      <vt:lpstr>宋体</vt:lpstr>
      <vt:lpstr>Arial</vt:lpstr>
      <vt:lpstr>Calibri</vt:lpstr>
      <vt:lpstr>ÇlÇr ñæí©</vt:lpstr>
      <vt:lpstr>Franklin Gothic Medium Cond</vt:lpstr>
      <vt:lpstr>Helvetica</vt:lpstr>
      <vt:lpstr>Symbol</vt:lpstr>
      <vt:lpstr>Times New Roman</vt:lpstr>
      <vt:lpstr>Office Theme</vt:lpstr>
      <vt:lpstr>Suomi NPP SDR Data Quality  and IDPS </vt:lpstr>
      <vt:lpstr>Suomi NPP and JPSS-1 Instruments </vt:lpstr>
      <vt:lpstr>Suomi NPP TDR/SDR Maturity</vt:lpstr>
      <vt:lpstr>Suomi NPP Calibration/Validation Phases</vt:lpstr>
      <vt:lpstr>NOAA Integrated CalVal System (ICVS) for Long Term Monitoring (LTM) of Operational Satellites</vt:lpstr>
      <vt:lpstr>Advanced Technology Microwave Sounder  (ATMS) TDR/SDR Status </vt:lpstr>
      <vt:lpstr>ATMS Noise Equivalent Temperature (NEDT)</vt:lpstr>
      <vt:lpstr>Stable ATMS  Bias between Obs  and  Sim (COSMIC)</vt:lpstr>
      <vt:lpstr>Cross-Track Infrared Sounder  (CRIS) SDR Status</vt:lpstr>
      <vt:lpstr>PowerPoint Presentation</vt:lpstr>
      <vt:lpstr>PowerPoint Presentation</vt:lpstr>
      <vt:lpstr>Visible Infrared Imaging Radiometer Suite (VIIRS)  SDR Status</vt:lpstr>
      <vt:lpstr>VIIRS Environmental Data Records (EDR)</vt:lpstr>
      <vt:lpstr>VIIRS On-orbit Performance -SNR and NEDT</vt:lpstr>
      <vt:lpstr>VIIRS SDR Accuracy/Uncertainty</vt:lpstr>
      <vt:lpstr>VIIRS RTA and Solar Diffuser Degradation</vt:lpstr>
      <vt:lpstr>VIIRS Performance at 30 Vicarious Sites Worldwide</vt:lpstr>
      <vt:lpstr>VIIRS and MODIS RSB Inter-comparison at SNO-x (over desert)</vt:lpstr>
      <vt:lpstr>PowerPoint Presentation</vt:lpstr>
      <vt:lpstr>DNB Straylight Correction</vt:lpstr>
      <vt:lpstr>DNB low radiance performance monitoring</vt:lpstr>
      <vt:lpstr>Ozone Mapping and Profiling Suite  (OMPS) SDR Status</vt:lpstr>
      <vt:lpstr>OMPS Nadir Mapper Instrument Performance </vt:lpstr>
      <vt:lpstr>OMPS NP Instrument Performance</vt:lpstr>
      <vt:lpstr>JGR Special Issue on Suomi NPP CalVal   </vt:lpstr>
      <vt:lpstr>Summary</vt:lpstr>
      <vt:lpstr>PowerPoint Presentation</vt:lpstr>
      <vt:lpstr>VIIRS SDR Peer Reviewed Publications </vt:lpstr>
      <vt:lpstr>VIIRS SDR Requirements and Performance (all performance values are stable since provisional)</vt:lpstr>
      <vt:lpstr>PowerPoint Presentation</vt:lpstr>
      <vt:lpstr>VIIRS Sensor Specification - RSB sensitivity</vt:lpstr>
      <vt:lpstr>PowerPoint Presentation</vt:lpstr>
    </vt:vector>
  </TitlesOfParts>
  <Company>NOAA / NESDIS / STAR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VIIRS On-orbit Performance -SNR and NEDT</dc:title>
  <dc:creator>ccao</dc:creator>
  <cp:lastModifiedBy>Molthan, Andrew L. (MSFC-ZP11)</cp:lastModifiedBy>
  <cp:revision>99</cp:revision>
  <dcterms:created xsi:type="dcterms:W3CDTF">2014-09-15T20:53:03Z</dcterms:created>
  <dcterms:modified xsi:type="dcterms:W3CDTF">2014-11-17T17:30:08Z</dcterms:modified>
</cp:coreProperties>
</file>